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6858000" cx="9144000"/>
  <p:notesSz cx="6858000" cy="9144000"/>
  <p:embeddedFontLst>
    <p:embeddedFont>
      <p:font typeface="Century Gothic"/>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5D5E36-DA76-4360-9B1E-7AB6C5ABB1D6}">
  <a:tblStyle styleId="{435D5E36-DA76-4360-9B1E-7AB6C5ABB1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CenturyGothic-bold.fntdata"/><Relationship Id="rId61" Type="http://schemas.openxmlformats.org/officeDocument/2006/relationships/font" Target="fonts/CenturyGothic-regular.fntdata"/><Relationship Id="rId20" Type="http://schemas.openxmlformats.org/officeDocument/2006/relationships/slide" Target="slides/slide13.xml"/><Relationship Id="rId64" Type="http://schemas.openxmlformats.org/officeDocument/2006/relationships/font" Target="fonts/CenturyGothic-boldItalic.fntdata"/><Relationship Id="rId63" Type="http://schemas.openxmlformats.org/officeDocument/2006/relationships/font" Target="fonts/CenturyGothic-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5f27f03a9_1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5f27f03a9_1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115f27f03a9_1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5f27f03a9_1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5f27f03a9_1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15f27f03a9_1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5f27f03a9_1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5f27f03a9_1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15f27f03a9_1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61059a4cf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61059a4cf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161059a4cf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5f27f03a9_1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5f27f03a9_1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15f27f03a9_1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7121c4817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7121c4817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17121c4817_0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7121c4817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7121c4817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117121c4817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7121c4817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7121c4817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117121c4817_0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719796f7e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719796f7e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1719796f7e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7121c4817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7121c4817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117121c4817_0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7121c4817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7121c4817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17121c4817_0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7121c4817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7121c4817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117121c4817_0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7121c4817_0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7121c4817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117121c4817_0_1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7121c4817_0_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7121c4817_0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17121c4817_0_1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80c5525dd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80c5525dd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1180c5525dd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80c5525dd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80c5525dd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1180c5525dd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80c5525dd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80c5525dd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180c5525dd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80c5525dd_0_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80c5525dd_0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1180c5525dd_0_2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80c5525dd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80c5525dd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1180c5525dd_0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80c5525dd_0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80c5525dd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1180c5525dd_0_1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80c5525dd_0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80c5525dd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1180c5525dd_0_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80c5525dd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180c5525dd_0_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1180c5525dd_0_1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80c5525dd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80c5525dd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1180c5525dd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80c5525dd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80c5525dd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1180c5525dd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80c5525dd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180c5525dd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1180c5525dd_0_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80c5525dd_0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80c5525dd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1180c5525dd_0_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80c5525dd_0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80c5525dd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180c5525dd_0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80c5525dd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180c5525dd_0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1180c5525dd_0_1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a3fbbf311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a3fbbf311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11a3fbbf311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80c5525dd_0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80c5525dd_0_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1180c5525dd_0_2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80c5525dd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80c5525dd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1180c5525dd_0_1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80c5525dd_0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180c5525dd_0_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1180c5525dd_0_2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80c5525dd_0_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80c5525dd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1180c5525dd_0_2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80c5525d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80c5525d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1180c5525d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d1fcfd215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d1fcfd215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d1fcfd215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a3fbbf311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a3fbbf311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11a3fbbf311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a3fbbf311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a3fbbf311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1a3fbbf311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['cmdb_ci', 'problem_id', 'rfc', 'vendor', 'caused_by', 'sys_created_by', 'sys_created_at'] # u_symptom</a:t>
            </a:r>
            <a:endParaRPr/>
          </a:p>
          <a:p>
            <a:pPr indent="0" lvl="0" marL="0" rtl="0" algn="l">
              <a:spcBef>
                <a:spcPts val="0"/>
              </a:spcBef>
              <a:spcAft>
                <a:spcPts val="0"/>
              </a:spcAft>
              <a:buNone/>
            </a:pPr>
            <a:r>
              <a:rPr lang="en-US"/>
              <a:t>sys_created_by</a:t>
            </a:r>
            <a:endParaRPr/>
          </a:p>
          <a:p>
            <a:pPr indent="0" lvl="0" marL="0" rtl="0" algn="l">
              <a:spcBef>
                <a:spcPts val="0"/>
              </a:spcBef>
              <a:spcAft>
                <a:spcPts val="0"/>
              </a:spcAft>
              <a:buNone/>
            </a:pPr>
            <a:r>
              <a:rPr lang="en-US"/>
              <a:t>53076</a:t>
            </a:r>
            <a:endParaRPr/>
          </a:p>
          <a:p>
            <a:pPr indent="0" lvl="0" marL="0" rtl="0" algn="l">
              <a:spcBef>
                <a:spcPts val="0"/>
              </a:spcBef>
              <a:spcAft>
                <a:spcPts val="0"/>
              </a:spcAft>
              <a:buNone/>
            </a:pPr>
            <a:r>
              <a:rPr lang="en-US"/>
              <a:t>37</a:t>
            </a:r>
            <a:endParaRPr/>
          </a:p>
          <a:p>
            <a:pPr indent="0" lvl="0" marL="0" rtl="0" algn="ctr">
              <a:lnSpc>
                <a:spcPct val="115000"/>
              </a:lnSpc>
              <a:spcBef>
                <a:spcPts val="0"/>
              </a:spcBef>
              <a:spcAft>
                <a:spcPts val="0"/>
              </a:spcAft>
              <a:buNone/>
            </a:pPr>
            <a:r>
              <a:rPr b="1" lang="en-US" sz="1100">
                <a:solidFill>
                  <a:srgbClr val="000000"/>
                </a:solidFill>
                <a:latin typeface="Arial"/>
                <a:ea typeface="Arial"/>
                <a:cs typeface="Arial"/>
                <a:sym typeface="Arial"/>
              </a:rPr>
              <a:t>11</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sys_created_at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15" name="Google Shape;2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5f27f03a9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5f27f03a9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Heatmap unable to </a:t>
            </a:r>
            <a:r>
              <a:rPr lang="en-US"/>
              <a:t>accommodate</a:t>
            </a:r>
            <a:r>
              <a:rPr lang="en-US"/>
              <a:t> all columns</a:t>
            </a:r>
            <a:endParaRPr/>
          </a:p>
        </p:txBody>
      </p:sp>
      <p:sp>
        <p:nvSpPr>
          <p:cNvPr id="224" name="Google Shape;224;g115f27f03a9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5f27f03a9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5f27f03a9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15f27f03a9_1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5f27f03a9_1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5f27f03a9_1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115f27f03a9_1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y slide ">
  <p:cSld name="my slide ">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2312126" y="0"/>
            <a:ext cx="13501095" cy="6975567"/>
          </a:xfrm>
          <a:prstGeom prst="rect">
            <a:avLst/>
          </a:prstGeom>
          <a:noFill/>
          <a:ln>
            <a:noFill/>
          </a:ln>
        </p:spPr>
      </p:pic>
      <p:sp>
        <p:nvSpPr>
          <p:cNvPr id="15" name="Google Shape;15;p2"/>
          <p:cNvSpPr txBox="1"/>
          <p:nvPr>
            <p:ph idx="11" type="ftr"/>
          </p:nvPr>
        </p:nvSpPr>
        <p:spPr>
          <a:xfrm>
            <a:off x="6188528" y="483792"/>
            <a:ext cx="30861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0" name="Shape 60"/>
        <p:cNvGrpSpPr/>
        <p:nvPr/>
      </p:nvGrpSpPr>
      <p:grpSpPr>
        <a:xfrm>
          <a:off x="0" y="0"/>
          <a:ext cx="0" cy="0"/>
          <a:chOff x="0" y="0"/>
          <a:chExt cx="0" cy="0"/>
        </a:xfrm>
      </p:grpSpPr>
      <p:sp>
        <p:nvSpPr>
          <p:cNvPr id="61" name="Google Shape;61;p11"/>
          <p:cNvSpPr txBox="1"/>
          <p:nvPr>
            <p:ph type="title"/>
          </p:nvPr>
        </p:nvSpPr>
        <p:spPr>
          <a:xfrm>
            <a:off x="0" y="1124712"/>
            <a:ext cx="8915400" cy="914400"/>
          </a:xfrm>
          <a:prstGeom prst="rect">
            <a:avLst/>
          </a:prstGeom>
          <a:solidFill>
            <a:schemeClr val="dk2"/>
          </a:solidFill>
          <a:ln>
            <a:noFill/>
          </a:ln>
        </p:spPr>
        <p:txBody>
          <a:bodyPr anchorCtr="0" anchor="ctr" bIns="45700" lIns="1188700" spcFirstLastPara="1" rIns="274300"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 name="Google Shape;62;p11"/>
          <p:cNvSpPr txBox="1"/>
          <p:nvPr>
            <p:ph idx="1" type="body"/>
          </p:nvPr>
        </p:nvSpPr>
        <p:spPr>
          <a:xfrm>
            <a:off x="5147534" y="2590803"/>
            <a:ext cx="3566160" cy="3686174"/>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rgbClr val="51640A"/>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rgbClr val="51640A"/>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9pPr>
          </a:lstStyle>
          <a:p/>
        </p:txBody>
      </p:sp>
      <p:sp>
        <p:nvSpPr>
          <p:cNvPr id="63" name="Google Shape;63;p11"/>
          <p:cNvSpPr txBox="1"/>
          <p:nvPr>
            <p:ph idx="2" type="body"/>
          </p:nvPr>
        </p:nvSpPr>
        <p:spPr>
          <a:xfrm>
            <a:off x="900952" y="2039111"/>
            <a:ext cx="3566160" cy="4224528"/>
          </a:xfrm>
          <a:prstGeom prst="rect">
            <a:avLst/>
          </a:prstGeom>
          <a:solidFill>
            <a:srgbClr val="E3E5DC"/>
          </a:solidFill>
          <a:ln>
            <a:noFill/>
          </a:ln>
        </p:spPr>
        <p:txBody>
          <a:bodyPr anchorCtr="0" anchor="t" bIns="274300" lIns="292600" spcFirstLastPara="1" rIns="274300" wrap="square" tIns="274300">
            <a:normAutofit/>
          </a:bodyPr>
          <a:lstStyle>
            <a:lvl1pPr indent="-228600" lvl="0" marL="457200" marR="0" rtl="0" algn="l">
              <a:lnSpc>
                <a:spcPct val="100000"/>
              </a:lnSpc>
              <a:spcBef>
                <a:spcPts val="20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1200"/>
              <a:buFont typeface="Noto Sans Symbols"/>
              <a:buNone/>
              <a:defRPr b="0" i="0" sz="12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000"/>
              <a:buFont typeface="Noto Sans Symbols"/>
              <a:buNone/>
              <a:defRPr b="0" i="0" sz="10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9pPr>
          </a:lstStyle>
          <a:p/>
        </p:txBody>
      </p:sp>
      <p:pic>
        <p:nvPicPr>
          <p:cNvPr id="64" name="Google Shape;64;p11"/>
          <p:cNvPicPr preferRelativeResize="0"/>
          <p:nvPr/>
        </p:nvPicPr>
        <p:blipFill rotWithShape="1">
          <a:blip r:embed="rId2">
            <a:alphaModFix/>
          </a:blip>
          <a:srcRect b="0" l="0" r="0" t="0"/>
          <a:stretch/>
        </p:blipFill>
        <p:spPr>
          <a:xfrm>
            <a:off x="7168896" y="9144"/>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65" name="Google Shape;65;p11"/>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6" name="Shape 66"/>
        <p:cNvGrpSpPr/>
        <p:nvPr/>
      </p:nvGrpSpPr>
      <p:grpSpPr>
        <a:xfrm>
          <a:off x="0" y="0"/>
          <a:ext cx="0" cy="0"/>
          <a:chOff x="0" y="0"/>
          <a:chExt cx="0" cy="0"/>
        </a:xfrm>
      </p:grpSpPr>
      <p:sp>
        <p:nvSpPr>
          <p:cNvPr id="67" name="Google Shape;67;p12"/>
          <p:cNvSpPr txBox="1"/>
          <p:nvPr>
            <p:ph type="title"/>
          </p:nvPr>
        </p:nvSpPr>
        <p:spPr>
          <a:xfrm>
            <a:off x="0" y="1124712"/>
            <a:ext cx="8915400" cy="914400"/>
          </a:xfrm>
          <a:prstGeom prst="rect">
            <a:avLst/>
          </a:prstGeom>
          <a:solidFill>
            <a:schemeClr val="dk2"/>
          </a:solidFill>
          <a:ln>
            <a:noFill/>
          </a:ln>
        </p:spPr>
        <p:txBody>
          <a:bodyPr anchorCtr="0" anchor="ctr" bIns="45700" lIns="1188700" spcFirstLastPara="1" rIns="274300"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 name="Google Shape;68;p12"/>
          <p:cNvSpPr/>
          <p:nvPr>
            <p:ph idx="2" type="pic"/>
          </p:nvPr>
        </p:nvSpPr>
        <p:spPr>
          <a:xfrm>
            <a:off x="5487990" y="2048256"/>
            <a:ext cx="3427413" cy="4206240"/>
          </a:xfrm>
          <a:prstGeom prst="rect">
            <a:avLst/>
          </a:prstGeom>
          <a:noFill/>
          <a:ln>
            <a:noFill/>
          </a:ln>
        </p:spPr>
      </p:sp>
      <p:sp>
        <p:nvSpPr>
          <p:cNvPr id="69" name="Google Shape;69;p12"/>
          <p:cNvSpPr txBox="1"/>
          <p:nvPr>
            <p:ph idx="1" type="body"/>
          </p:nvPr>
        </p:nvSpPr>
        <p:spPr>
          <a:xfrm>
            <a:off x="914400" y="2039112"/>
            <a:ext cx="4572000" cy="4224528"/>
          </a:xfrm>
          <a:prstGeom prst="rect">
            <a:avLst/>
          </a:prstGeom>
          <a:solidFill>
            <a:srgbClr val="E3E5DC"/>
          </a:solidFill>
          <a:ln>
            <a:noFill/>
          </a:ln>
        </p:spPr>
        <p:txBody>
          <a:bodyPr anchorCtr="0" anchor="t" bIns="274300" lIns="292600" spcFirstLastPara="1" rIns="274300" wrap="square" tIns="274300">
            <a:normAutofit/>
          </a:bodyPr>
          <a:lstStyle>
            <a:lvl1pPr indent="-228600" lvl="0" marL="457200" marR="0" rtl="0" algn="l">
              <a:lnSpc>
                <a:spcPct val="100000"/>
              </a:lnSpc>
              <a:spcBef>
                <a:spcPts val="20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1200"/>
              <a:buFont typeface="Noto Sans Symbols"/>
              <a:buNone/>
              <a:defRPr b="0" i="0" sz="12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000"/>
              <a:buFont typeface="Noto Sans Symbols"/>
              <a:buNone/>
              <a:defRPr b="0" i="0" sz="10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9pPr>
          </a:lstStyle>
          <a:p/>
        </p:txBody>
      </p:sp>
      <p:pic>
        <p:nvPicPr>
          <p:cNvPr id="70" name="Google Shape;70;p12"/>
          <p:cNvPicPr preferRelativeResize="0"/>
          <p:nvPr/>
        </p:nvPicPr>
        <p:blipFill rotWithShape="1">
          <a:blip r:embed="rId2">
            <a:alphaModFix/>
          </a:blip>
          <a:srcRect b="0" l="0" r="0" t="0"/>
          <a:stretch/>
        </p:blipFill>
        <p:spPr>
          <a:xfrm>
            <a:off x="7159752"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71" name="Google Shape;71;p12"/>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bove Caption" showMasterSp="0">
  <p:cSld name="Picture above Caption">
    <p:spTree>
      <p:nvGrpSpPr>
        <p:cNvPr id="72" name="Shape 72"/>
        <p:cNvGrpSpPr/>
        <p:nvPr/>
      </p:nvGrpSpPr>
      <p:grpSpPr>
        <a:xfrm>
          <a:off x="0" y="0"/>
          <a:ext cx="0" cy="0"/>
          <a:chOff x="0" y="0"/>
          <a:chExt cx="0" cy="0"/>
        </a:xfrm>
      </p:grpSpPr>
      <p:sp>
        <p:nvSpPr>
          <p:cNvPr id="73" name="Google Shape;73;p13"/>
          <p:cNvSpPr txBox="1"/>
          <p:nvPr>
            <p:ph type="ctrTitle"/>
          </p:nvPr>
        </p:nvSpPr>
        <p:spPr>
          <a:xfrm>
            <a:off x="0" y="4114800"/>
            <a:ext cx="8915400" cy="877824"/>
          </a:xfrm>
          <a:prstGeom prst="rect">
            <a:avLst/>
          </a:prstGeom>
          <a:noFill/>
          <a:ln>
            <a:noFill/>
          </a:ln>
        </p:spPr>
        <p:txBody>
          <a:bodyPr anchorCtr="0" anchor="b" bIns="137150" lIns="91425" spcFirstLastPara="1" rIns="91425" wrap="square" tIns="137150">
            <a:normAutofit/>
          </a:bodyPr>
          <a:lstStyle>
            <a:lvl1pPr lvl="0" marR="0" rtl="0" algn="l">
              <a:lnSpc>
                <a:spcPct val="100000"/>
              </a:lnSpc>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 name="Google Shape;74;p13"/>
          <p:cNvSpPr txBox="1"/>
          <p:nvPr>
            <p:ph idx="1" type="subTitle"/>
          </p:nvPr>
        </p:nvSpPr>
        <p:spPr>
          <a:xfrm>
            <a:off x="914400" y="5002306"/>
            <a:ext cx="8001000" cy="1855694"/>
          </a:xfrm>
          <a:prstGeom prst="rect">
            <a:avLst/>
          </a:prstGeom>
          <a:solidFill>
            <a:srgbClr val="E3E5DC"/>
          </a:solidFill>
          <a:ln>
            <a:noFill/>
          </a:ln>
        </p:spPr>
        <p:txBody>
          <a:bodyPr anchorCtr="0" anchor="t" bIns="137150" lIns="292600" spcFirstLastPara="1" rIns="274300" wrap="square" tIns="137150">
            <a:normAutofit/>
          </a:bodyPr>
          <a:lstStyle>
            <a:lvl1pPr lvl="0" marR="0" rtl="0" algn="l">
              <a:lnSpc>
                <a:spcPct val="100000"/>
              </a:lnSpc>
              <a:spcBef>
                <a:spcPts val="300"/>
              </a:spcBef>
              <a:spcAft>
                <a:spcPts val="0"/>
              </a:spcAft>
              <a:buClr>
                <a:schemeClr val="accent1"/>
              </a:buClr>
              <a:buSzPts val="1600"/>
              <a:buFont typeface="Noto Sans Symbols"/>
              <a:buNone/>
              <a:defRPr b="0" i="0" sz="16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75" name="Google Shape;75;p13"/>
          <p:cNvSpPr/>
          <p:nvPr>
            <p:ph idx="2" type="pic"/>
          </p:nvPr>
        </p:nvSpPr>
        <p:spPr>
          <a:xfrm>
            <a:off x="927100" y="1129553"/>
            <a:ext cx="7988300" cy="2980944"/>
          </a:xfrm>
          <a:prstGeom prst="rect">
            <a:avLst/>
          </a:prstGeom>
          <a:noFill/>
          <a:ln>
            <a:noFill/>
          </a:ln>
        </p:spPr>
      </p:sp>
      <p:pic>
        <p:nvPicPr>
          <p:cNvPr id="76" name="Google Shape;76;p13"/>
          <p:cNvPicPr preferRelativeResize="0"/>
          <p:nvPr/>
        </p:nvPicPr>
        <p:blipFill rotWithShape="1">
          <a:blip r:embed="rId2">
            <a:alphaModFix/>
          </a:blip>
          <a:srcRect b="0" l="0" r="0" t="0"/>
          <a:stretch/>
        </p:blipFill>
        <p:spPr>
          <a:xfrm>
            <a:off x="7168896"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77" name="Google Shape;77;p13"/>
          <p:cNvSpPr txBox="1"/>
          <p:nvPr/>
        </p:nvSpPr>
        <p:spPr>
          <a:xfrm>
            <a:off x="5235124"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ictures with Caption" showMasterSp="0">
  <p:cSld name="2 Pictures with Caption">
    <p:spTree>
      <p:nvGrpSpPr>
        <p:cNvPr id="78" name="Shape 78"/>
        <p:cNvGrpSpPr/>
        <p:nvPr/>
      </p:nvGrpSpPr>
      <p:grpSpPr>
        <a:xfrm>
          <a:off x="0" y="0"/>
          <a:ext cx="0" cy="0"/>
          <a:chOff x="0" y="0"/>
          <a:chExt cx="0" cy="0"/>
        </a:xfrm>
      </p:grpSpPr>
      <p:sp>
        <p:nvSpPr>
          <p:cNvPr id="79" name="Google Shape;79;p14"/>
          <p:cNvSpPr txBox="1"/>
          <p:nvPr>
            <p:ph type="ctrTitle"/>
          </p:nvPr>
        </p:nvSpPr>
        <p:spPr>
          <a:xfrm>
            <a:off x="0" y="4114800"/>
            <a:ext cx="8915400" cy="877824"/>
          </a:xfrm>
          <a:prstGeom prst="rect">
            <a:avLst/>
          </a:prstGeom>
          <a:noFill/>
          <a:ln>
            <a:noFill/>
          </a:ln>
        </p:spPr>
        <p:txBody>
          <a:bodyPr anchorCtr="0" anchor="b" bIns="137150" lIns="91425" spcFirstLastPara="1" rIns="91425" wrap="square" tIns="137150">
            <a:normAutofit/>
          </a:bodyPr>
          <a:lstStyle>
            <a:lvl1pPr lvl="0" marR="0" rtl="0" algn="l">
              <a:lnSpc>
                <a:spcPct val="100000"/>
              </a:lnSpc>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0" name="Google Shape;80;p14"/>
          <p:cNvSpPr txBox="1"/>
          <p:nvPr>
            <p:ph idx="1" type="subTitle"/>
          </p:nvPr>
        </p:nvSpPr>
        <p:spPr>
          <a:xfrm>
            <a:off x="914400" y="5002306"/>
            <a:ext cx="8001000" cy="1855694"/>
          </a:xfrm>
          <a:prstGeom prst="rect">
            <a:avLst/>
          </a:prstGeom>
          <a:solidFill>
            <a:srgbClr val="E3E5DC"/>
          </a:solidFill>
          <a:ln>
            <a:noFill/>
          </a:ln>
        </p:spPr>
        <p:txBody>
          <a:bodyPr anchorCtr="0" anchor="t" bIns="137150" lIns="292600" spcFirstLastPara="1" rIns="274300" wrap="square" tIns="137150">
            <a:normAutofit/>
          </a:bodyPr>
          <a:lstStyle>
            <a:lvl1pPr lvl="0" marR="0" rtl="0" algn="l">
              <a:lnSpc>
                <a:spcPct val="100000"/>
              </a:lnSpc>
              <a:spcBef>
                <a:spcPts val="300"/>
              </a:spcBef>
              <a:spcAft>
                <a:spcPts val="0"/>
              </a:spcAft>
              <a:buClr>
                <a:schemeClr val="accent1"/>
              </a:buClr>
              <a:buSzPts val="1600"/>
              <a:buFont typeface="Noto Sans Symbols"/>
              <a:buNone/>
              <a:defRPr b="0" i="0" sz="16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81" name="Google Shape;81;p14"/>
          <p:cNvSpPr txBox="1"/>
          <p:nvPr>
            <p:ph idx="11" type="ftr"/>
          </p:nvPr>
        </p:nvSpPr>
        <p:spPr>
          <a:xfrm>
            <a:off x="1120588" y="18826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82" name="Google Shape;82;p14"/>
          <p:cNvSpPr/>
          <p:nvPr>
            <p:ph idx="2" type="pic"/>
          </p:nvPr>
        </p:nvSpPr>
        <p:spPr>
          <a:xfrm>
            <a:off x="927100" y="1129553"/>
            <a:ext cx="3986784" cy="2980944"/>
          </a:xfrm>
          <a:prstGeom prst="rect">
            <a:avLst/>
          </a:prstGeom>
          <a:noFill/>
          <a:ln>
            <a:noFill/>
          </a:ln>
        </p:spPr>
      </p:sp>
      <p:sp>
        <p:nvSpPr>
          <p:cNvPr id="83" name="Google Shape;83;p14"/>
          <p:cNvSpPr/>
          <p:nvPr>
            <p:ph idx="3" type="pic"/>
          </p:nvPr>
        </p:nvSpPr>
        <p:spPr>
          <a:xfrm>
            <a:off x="4928616" y="1129553"/>
            <a:ext cx="3986784" cy="2980944"/>
          </a:xfrm>
          <a:prstGeom prst="rect">
            <a:avLst/>
          </a:prstGeom>
          <a:noFill/>
          <a:ln>
            <a:noFill/>
          </a:ln>
        </p:spPr>
      </p:sp>
      <p:sp>
        <p:nvSpPr>
          <p:cNvPr id="84" name="Google Shape;84;p14"/>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pic>
        <p:nvPicPr>
          <p:cNvPr id="85" name="Google Shape;85;p14"/>
          <p:cNvPicPr preferRelativeResize="0"/>
          <p:nvPr/>
        </p:nvPicPr>
        <p:blipFill rotWithShape="1">
          <a:blip r:embed="rId2">
            <a:alphaModFix/>
          </a:blip>
          <a:srcRect b="0" l="0" r="0" t="0"/>
          <a:stretch/>
        </p:blipFill>
        <p:spPr>
          <a:xfrm>
            <a:off x="7150607" y="15811"/>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with Caption" showMasterSp="0">
  <p:cSld name="3 Pictures with Caption">
    <p:spTree>
      <p:nvGrpSpPr>
        <p:cNvPr id="86" name="Shape 86"/>
        <p:cNvGrpSpPr/>
        <p:nvPr/>
      </p:nvGrpSpPr>
      <p:grpSpPr>
        <a:xfrm>
          <a:off x="0" y="0"/>
          <a:ext cx="0" cy="0"/>
          <a:chOff x="0" y="0"/>
          <a:chExt cx="0" cy="0"/>
        </a:xfrm>
      </p:grpSpPr>
      <p:sp>
        <p:nvSpPr>
          <p:cNvPr id="87" name="Google Shape;87;p15"/>
          <p:cNvSpPr txBox="1"/>
          <p:nvPr>
            <p:ph type="ctrTitle"/>
          </p:nvPr>
        </p:nvSpPr>
        <p:spPr>
          <a:xfrm>
            <a:off x="0" y="4114800"/>
            <a:ext cx="8915400" cy="877824"/>
          </a:xfrm>
          <a:prstGeom prst="rect">
            <a:avLst/>
          </a:prstGeom>
          <a:noFill/>
          <a:ln>
            <a:noFill/>
          </a:ln>
        </p:spPr>
        <p:txBody>
          <a:bodyPr anchorCtr="0" anchor="b" bIns="137150" lIns="91425" spcFirstLastPara="1" rIns="91425" wrap="square" tIns="137150">
            <a:normAutofit/>
          </a:bodyPr>
          <a:lstStyle>
            <a:lvl1pPr lvl="0" marR="0" rtl="0" algn="l">
              <a:lnSpc>
                <a:spcPct val="100000"/>
              </a:lnSpc>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8" name="Google Shape;88;p15"/>
          <p:cNvSpPr txBox="1"/>
          <p:nvPr>
            <p:ph idx="1" type="subTitle"/>
          </p:nvPr>
        </p:nvSpPr>
        <p:spPr>
          <a:xfrm>
            <a:off x="914400" y="5002306"/>
            <a:ext cx="8001000" cy="1855694"/>
          </a:xfrm>
          <a:prstGeom prst="rect">
            <a:avLst/>
          </a:prstGeom>
          <a:solidFill>
            <a:srgbClr val="E3E5DC"/>
          </a:solidFill>
          <a:ln>
            <a:noFill/>
          </a:ln>
        </p:spPr>
        <p:txBody>
          <a:bodyPr anchorCtr="0" anchor="t" bIns="137150" lIns="292600" spcFirstLastPara="1" rIns="274300" wrap="square" tIns="137150">
            <a:normAutofit/>
          </a:bodyPr>
          <a:lstStyle>
            <a:lvl1pPr lvl="0" marR="0" rtl="0" algn="l">
              <a:lnSpc>
                <a:spcPct val="100000"/>
              </a:lnSpc>
              <a:spcBef>
                <a:spcPts val="300"/>
              </a:spcBef>
              <a:spcAft>
                <a:spcPts val="0"/>
              </a:spcAft>
              <a:buClr>
                <a:schemeClr val="accent1"/>
              </a:buClr>
              <a:buSzPts val="1600"/>
              <a:buFont typeface="Noto Sans Symbols"/>
              <a:buNone/>
              <a:defRPr b="0" i="0" sz="16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89" name="Google Shape;89;p15"/>
          <p:cNvSpPr txBox="1"/>
          <p:nvPr>
            <p:ph idx="11" type="ftr"/>
          </p:nvPr>
        </p:nvSpPr>
        <p:spPr>
          <a:xfrm>
            <a:off x="1120588" y="18826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90" name="Google Shape;90;p15"/>
          <p:cNvSpPr/>
          <p:nvPr>
            <p:ph idx="2" type="pic"/>
          </p:nvPr>
        </p:nvSpPr>
        <p:spPr>
          <a:xfrm>
            <a:off x="927100" y="1129553"/>
            <a:ext cx="6601968" cy="2980944"/>
          </a:xfrm>
          <a:prstGeom prst="rect">
            <a:avLst/>
          </a:prstGeom>
          <a:noFill/>
          <a:ln>
            <a:noFill/>
          </a:ln>
        </p:spPr>
      </p:sp>
      <p:sp>
        <p:nvSpPr>
          <p:cNvPr id="91" name="Google Shape;91;p15"/>
          <p:cNvSpPr/>
          <p:nvPr>
            <p:ph idx="3" type="pic"/>
          </p:nvPr>
        </p:nvSpPr>
        <p:spPr>
          <a:xfrm>
            <a:off x="7543800" y="1129553"/>
            <a:ext cx="1371600" cy="1481328"/>
          </a:xfrm>
          <a:prstGeom prst="rect">
            <a:avLst/>
          </a:prstGeom>
          <a:noFill/>
          <a:ln>
            <a:noFill/>
          </a:ln>
        </p:spPr>
      </p:sp>
      <p:sp>
        <p:nvSpPr>
          <p:cNvPr id="92" name="Google Shape;92;p15"/>
          <p:cNvSpPr/>
          <p:nvPr>
            <p:ph idx="4" type="pic"/>
          </p:nvPr>
        </p:nvSpPr>
        <p:spPr>
          <a:xfrm>
            <a:off x="7543800" y="2629169"/>
            <a:ext cx="1371600" cy="1481328"/>
          </a:xfrm>
          <a:prstGeom prst="rect">
            <a:avLst/>
          </a:prstGeom>
          <a:noFill/>
          <a:ln>
            <a:noFill/>
          </a:ln>
        </p:spPr>
      </p:sp>
      <p:pic>
        <p:nvPicPr>
          <p:cNvPr id="93" name="Google Shape;93;p15"/>
          <p:cNvPicPr preferRelativeResize="0"/>
          <p:nvPr/>
        </p:nvPicPr>
        <p:blipFill rotWithShape="1">
          <a:blip r:embed="rId2">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94" name="Google Shape;94;p15"/>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95" name="Shape 95"/>
        <p:cNvGrpSpPr/>
        <p:nvPr/>
      </p:nvGrpSpPr>
      <p:grpSpPr>
        <a:xfrm>
          <a:off x="0" y="0"/>
          <a:ext cx="0" cy="0"/>
          <a:chOff x="0" y="0"/>
          <a:chExt cx="0" cy="0"/>
        </a:xfrm>
      </p:grpSpPr>
      <p:sp>
        <p:nvSpPr>
          <p:cNvPr id="96" name="Google Shape;96;p16"/>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7" name="Google Shape;97;p16"/>
          <p:cNvSpPr txBox="1"/>
          <p:nvPr>
            <p:ph idx="1" type="body"/>
          </p:nvPr>
        </p:nvSpPr>
        <p:spPr>
          <a:xfrm rot="5400000">
            <a:off x="3084279" y="625709"/>
            <a:ext cx="3670766" cy="7610476"/>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pic>
        <p:nvPicPr>
          <p:cNvPr id="98" name="Google Shape;98;p16"/>
          <p:cNvPicPr preferRelativeResize="0"/>
          <p:nvPr/>
        </p:nvPicPr>
        <p:blipFill rotWithShape="1">
          <a:blip r:embed="rId2">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99" name="Google Shape;99;p16"/>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0" name="Shape 100"/>
        <p:cNvGrpSpPr/>
        <p:nvPr/>
      </p:nvGrpSpPr>
      <p:grpSpPr>
        <a:xfrm>
          <a:off x="0" y="0"/>
          <a:ext cx="0" cy="0"/>
          <a:chOff x="0" y="0"/>
          <a:chExt cx="0" cy="0"/>
        </a:xfrm>
      </p:grpSpPr>
      <p:sp>
        <p:nvSpPr>
          <p:cNvPr id="101" name="Google Shape;101;p17"/>
          <p:cNvSpPr txBox="1"/>
          <p:nvPr>
            <p:ph type="title"/>
          </p:nvPr>
        </p:nvSpPr>
        <p:spPr>
          <a:xfrm rot="5400000">
            <a:off x="5678114" y="3438993"/>
            <a:ext cx="5533279" cy="914400"/>
          </a:xfrm>
          <a:prstGeom prst="rect">
            <a:avLst/>
          </a:prstGeom>
          <a:noFill/>
          <a:ln>
            <a:noFill/>
          </a:ln>
        </p:spPr>
        <p:txBody>
          <a:bodyPr anchorCtr="0" anchor="t" bIns="685800" lIns="274300" spcFirstLastPara="1" rIns="91425" wrap="square" tIns="6858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2" name="Google Shape;102;p17"/>
          <p:cNvSpPr txBox="1"/>
          <p:nvPr>
            <p:ph idx="1" type="body"/>
          </p:nvPr>
        </p:nvSpPr>
        <p:spPr>
          <a:xfrm rot="5400000">
            <a:off x="2059548" y="792723"/>
            <a:ext cx="4542304" cy="64262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
        <p:nvSpPr>
          <p:cNvPr id="103" name="Google Shape;103;p17"/>
          <p:cNvSpPr txBox="1"/>
          <p:nvPr>
            <p:ph idx="11" type="ftr"/>
          </p:nvPr>
        </p:nvSpPr>
        <p:spPr>
          <a:xfrm>
            <a:off x="1120588" y="18826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pic>
        <p:nvPicPr>
          <p:cNvPr id="104" name="Google Shape;104;p17"/>
          <p:cNvPicPr preferRelativeResize="0"/>
          <p:nvPr/>
        </p:nvPicPr>
        <p:blipFill rotWithShape="1">
          <a:blip r:embed="rId2">
            <a:alphaModFix/>
          </a:blip>
          <a:srcRect b="0" l="0" r="0" t="0"/>
          <a:stretch/>
        </p:blipFill>
        <p:spPr>
          <a:xfrm>
            <a:off x="7168896" y="30936"/>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05" name="Google Shape;105;p17"/>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y slide ">
  <p:cSld name="my slide ">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2">
            <a:alphaModFix/>
          </a:blip>
          <a:srcRect b="0" l="0" r="0" t="0"/>
          <a:stretch/>
        </p:blipFill>
        <p:spPr>
          <a:xfrm>
            <a:off x="-2312126" y="0"/>
            <a:ext cx="13501095" cy="6975567"/>
          </a:xfrm>
          <a:prstGeom prst="rect">
            <a:avLst/>
          </a:prstGeom>
          <a:noFill/>
          <a:ln>
            <a:noFill/>
          </a:ln>
        </p:spPr>
      </p:pic>
      <p:sp>
        <p:nvSpPr>
          <p:cNvPr id="114" name="Google Shape;114;p19"/>
          <p:cNvSpPr txBox="1"/>
          <p:nvPr>
            <p:ph idx="11" type="ftr"/>
          </p:nvPr>
        </p:nvSpPr>
        <p:spPr>
          <a:xfrm>
            <a:off x="6188528" y="48379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p20"/>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0"/>
          <p:cNvSpPr txBox="1"/>
          <p:nvPr>
            <p:ph idx="1" type="body"/>
          </p:nvPr>
        </p:nvSpPr>
        <p:spPr>
          <a:xfrm>
            <a:off x="628650" y="1825625"/>
            <a:ext cx="78867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0"/>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0"/>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0"/>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 name="Shape 121"/>
        <p:cNvGrpSpPr/>
        <p:nvPr/>
      </p:nvGrpSpPr>
      <p:grpSpPr>
        <a:xfrm>
          <a:off x="0" y="0"/>
          <a:ext cx="0" cy="0"/>
          <a:chOff x="0" y="0"/>
          <a:chExt cx="0" cy="0"/>
        </a:xfrm>
      </p:grpSpPr>
      <p:sp>
        <p:nvSpPr>
          <p:cNvPr id="122" name="Google Shape;122;p21"/>
          <p:cNvSpPr txBox="1"/>
          <p:nvPr>
            <p:ph type="title"/>
          </p:nvPr>
        </p:nvSpPr>
        <p:spPr>
          <a:xfrm>
            <a:off x="623888" y="1709741"/>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1"/>
          <p:cNvSpPr txBox="1"/>
          <p:nvPr>
            <p:ph idx="1" type="body"/>
          </p:nvPr>
        </p:nvSpPr>
        <p:spPr>
          <a:xfrm>
            <a:off x="623888" y="4589465"/>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4" name="Google Shape;124;p21"/>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1"/>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1"/>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3"/>
          <p:cNvSpPr txBox="1"/>
          <p:nvPr>
            <p:ph idx="1" type="body"/>
          </p:nvPr>
        </p:nvSpPr>
        <p:spPr>
          <a:xfrm>
            <a:off x="1114424" y="2595564"/>
            <a:ext cx="7610476" cy="3670766"/>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7" name="Shape 127"/>
        <p:cNvGrpSpPr/>
        <p:nvPr/>
      </p:nvGrpSpPr>
      <p:grpSpPr>
        <a:xfrm>
          <a:off x="0" y="0"/>
          <a:ext cx="0" cy="0"/>
          <a:chOff x="0" y="0"/>
          <a:chExt cx="0" cy="0"/>
        </a:xfrm>
      </p:grpSpPr>
      <p:sp>
        <p:nvSpPr>
          <p:cNvPr id="128" name="Google Shape;128;p22"/>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2"/>
          <p:cNvSpPr txBox="1"/>
          <p:nvPr>
            <p:ph idx="1" type="body"/>
          </p:nvPr>
        </p:nvSpPr>
        <p:spPr>
          <a:xfrm>
            <a:off x="628650" y="1825625"/>
            <a:ext cx="38862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22"/>
          <p:cNvSpPr txBox="1"/>
          <p:nvPr>
            <p:ph idx="2" type="body"/>
          </p:nvPr>
        </p:nvSpPr>
        <p:spPr>
          <a:xfrm>
            <a:off x="4629150" y="1825625"/>
            <a:ext cx="38862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2"/>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2"/>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2"/>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4" name="Shape 134"/>
        <p:cNvGrpSpPr/>
        <p:nvPr/>
      </p:nvGrpSpPr>
      <p:grpSpPr>
        <a:xfrm>
          <a:off x="0" y="0"/>
          <a:ext cx="0" cy="0"/>
          <a:chOff x="0" y="0"/>
          <a:chExt cx="0" cy="0"/>
        </a:xfrm>
      </p:grpSpPr>
      <p:sp>
        <p:nvSpPr>
          <p:cNvPr id="135" name="Google Shape;135;p23"/>
          <p:cNvSpPr txBox="1"/>
          <p:nvPr>
            <p:ph type="title"/>
          </p:nvPr>
        </p:nvSpPr>
        <p:spPr>
          <a:xfrm>
            <a:off x="629841"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3"/>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7" name="Google Shape;137;p23"/>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3"/>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9" name="Google Shape;139;p23"/>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3"/>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3"/>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3"/>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24"/>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24"/>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4"/>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4"/>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25"/>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25"/>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5"/>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2" name="Shape 152"/>
        <p:cNvGrpSpPr/>
        <p:nvPr/>
      </p:nvGrpSpPr>
      <p:grpSpPr>
        <a:xfrm>
          <a:off x="0" y="0"/>
          <a:ext cx="0" cy="0"/>
          <a:chOff x="0" y="0"/>
          <a:chExt cx="0" cy="0"/>
        </a:xfrm>
      </p:grpSpPr>
      <p:sp>
        <p:nvSpPr>
          <p:cNvPr id="153" name="Google Shape;153;p2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26"/>
          <p:cNvSpPr txBox="1"/>
          <p:nvPr>
            <p:ph idx="1" type="body"/>
          </p:nvPr>
        </p:nvSpPr>
        <p:spPr>
          <a:xfrm>
            <a:off x="3887391" y="987428"/>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5" name="Google Shape;155;p26"/>
          <p:cNvSpPr txBox="1"/>
          <p:nvPr>
            <p:ph idx="2" type="body"/>
          </p:nvPr>
        </p:nvSpPr>
        <p:spPr>
          <a:xfrm>
            <a:off x="629841" y="2057401"/>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6" name="Google Shape;156;p26"/>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6"/>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26"/>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9" name="Shape 159"/>
        <p:cNvGrpSpPr/>
        <p:nvPr/>
      </p:nvGrpSpPr>
      <p:grpSpPr>
        <a:xfrm>
          <a:off x="0" y="0"/>
          <a:ext cx="0" cy="0"/>
          <a:chOff x="0" y="0"/>
          <a:chExt cx="0" cy="0"/>
        </a:xfrm>
      </p:grpSpPr>
      <p:sp>
        <p:nvSpPr>
          <p:cNvPr id="160" name="Google Shape;160;p27"/>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27"/>
          <p:cNvSpPr/>
          <p:nvPr>
            <p:ph idx="2" type="pic"/>
          </p:nvPr>
        </p:nvSpPr>
        <p:spPr>
          <a:xfrm>
            <a:off x="3887391" y="987428"/>
            <a:ext cx="4629150" cy="4873625"/>
          </a:xfrm>
          <a:prstGeom prst="rect">
            <a:avLst/>
          </a:prstGeom>
          <a:noFill/>
          <a:ln>
            <a:noFill/>
          </a:ln>
        </p:spPr>
      </p:sp>
      <p:sp>
        <p:nvSpPr>
          <p:cNvPr id="162" name="Google Shape;162;p27"/>
          <p:cNvSpPr txBox="1"/>
          <p:nvPr>
            <p:ph idx="1" type="body"/>
          </p:nvPr>
        </p:nvSpPr>
        <p:spPr>
          <a:xfrm>
            <a:off x="629841" y="2057401"/>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3" name="Google Shape;163;p27"/>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7"/>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7"/>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6" name="Shape 166"/>
        <p:cNvGrpSpPr/>
        <p:nvPr/>
      </p:nvGrpSpPr>
      <p:grpSpPr>
        <a:xfrm>
          <a:off x="0" y="0"/>
          <a:ext cx="0" cy="0"/>
          <a:chOff x="0" y="0"/>
          <a:chExt cx="0" cy="0"/>
        </a:xfrm>
      </p:grpSpPr>
      <p:sp>
        <p:nvSpPr>
          <p:cNvPr id="167" name="Google Shape;167;p28"/>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28"/>
          <p:cNvSpPr txBox="1"/>
          <p:nvPr>
            <p:ph idx="1" type="body"/>
          </p:nvPr>
        </p:nvSpPr>
        <p:spPr>
          <a:xfrm rot="5400000">
            <a:off x="2396330" y="57944"/>
            <a:ext cx="4351339"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28"/>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8"/>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8"/>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2" name="Shape 172"/>
        <p:cNvGrpSpPr/>
        <p:nvPr/>
      </p:nvGrpSpPr>
      <p:grpSpPr>
        <a:xfrm>
          <a:off x="0" y="0"/>
          <a:ext cx="0" cy="0"/>
          <a:chOff x="0" y="0"/>
          <a:chExt cx="0" cy="0"/>
        </a:xfrm>
      </p:grpSpPr>
      <p:sp>
        <p:nvSpPr>
          <p:cNvPr id="173" name="Google Shape;173;p29"/>
          <p:cNvSpPr txBox="1"/>
          <p:nvPr>
            <p:ph type="title"/>
          </p:nvPr>
        </p:nvSpPr>
        <p:spPr>
          <a:xfrm rot="5400000">
            <a:off x="4623594" y="2285208"/>
            <a:ext cx="581183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29"/>
          <p:cNvSpPr txBox="1"/>
          <p:nvPr>
            <p:ph idx="1" type="body"/>
          </p:nvPr>
        </p:nvSpPr>
        <p:spPr>
          <a:xfrm rot="5400000">
            <a:off x="623095" y="370683"/>
            <a:ext cx="581183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9"/>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9"/>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9"/>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7159751"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21" name="Google Shape;21;p4"/>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showMasterSp="0">
  <p:cSld name="Title Slide with Picture">
    <p:spTree>
      <p:nvGrpSpPr>
        <p:cNvPr id="22" name="Shape 22"/>
        <p:cNvGrpSpPr/>
        <p:nvPr/>
      </p:nvGrpSpPr>
      <p:grpSpPr>
        <a:xfrm>
          <a:off x="0" y="0"/>
          <a:ext cx="0" cy="0"/>
          <a:chOff x="0" y="0"/>
          <a:chExt cx="0" cy="0"/>
        </a:xfrm>
      </p:grpSpPr>
      <p:sp>
        <p:nvSpPr>
          <p:cNvPr id="23" name="Google Shape;23;p5"/>
          <p:cNvSpPr txBox="1"/>
          <p:nvPr>
            <p:ph type="ctrTitle"/>
          </p:nvPr>
        </p:nvSpPr>
        <p:spPr>
          <a:xfrm>
            <a:off x="0" y="5025434"/>
            <a:ext cx="8915400"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 name="Google Shape;24;p5"/>
          <p:cNvSpPr txBox="1"/>
          <p:nvPr>
            <p:ph idx="1" type="subTitle"/>
          </p:nvPr>
        </p:nvSpPr>
        <p:spPr>
          <a:xfrm>
            <a:off x="914400" y="5943600"/>
            <a:ext cx="8001000" cy="914400"/>
          </a:xfrm>
          <a:prstGeom prst="rect">
            <a:avLst/>
          </a:prstGeom>
          <a:solidFill>
            <a:srgbClr val="E3E5DC"/>
          </a:solidFill>
          <a:ln>
            <a:noFill/>
          </a:ln>
        </p:spPr>
        <p:txBody>
          <a:bodyPr anchorCtr="0" anchor="t" bIns="91425" lIns="292600" spcFirstLastPara="1" rIns="274300" wrap="square" tIns="91425">
            <a:noAutofit/>
          </a:bodyPr>
          <a:lstStyle>
            <a:lvl1pPr lvl="0" marR="0" rtl="0" algn="l">
              <a:lnSpc>
                <a:spcPct val="100000"/>
              </a:lnSpc>
              <a:spcBef>
                <a:spcPts val="3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25" name="Google Shape;25;p5"/>
          <p:cNvSpPr/>
          <p:nvPr>
            <p:ph idx="2" type="pic"/>
          </p:nvPr>
        </p:nvSpPr>
        <p:spPr>
          <a:xfrm>
            <a:off x="927100" y="1129553"/>
            <a:ext cx="7988300" cy="3886200"/>
          </a:xfrm>
          <a:prstGeom prst="rect">
            <a:avLst/>
          </a:prstGeom>
          <a:noFill/>
          <a:ln>
            <a:noFill/>
          </a:ln>
        </p:spPr>
      </p:sp>
      <p:pic>
        <p:nvPicPr>
          <p:cNvPr id="26" name="Google Shape;26;p5"/>
          <p:cNvPicPr preferRelativeResize="0"/>
          <p:nvPr/>
        </p:nvPicPr>
        <p:blipFill rotWithShape="1">
          <a:blip r:embed="rId2">
            <a:alphaModFix/>
          </a:blip>
          <a:srcRect b="0" l="0" r="0" t="0"/>
          <a:stretch/>
        </p:blipFill>
        <p:spPr>
          <a:xfrm>
            <a:off x="7168896" y="8264"/>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27" name="Google Shape;27;p5"/>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8" name="Shape 28"/>
        <p:cNvGrpSpPr/>
        <p:nvPr/>
      </p:nvGrpSpPr>
      <p:grpSpPr>
        <a:xfrm>
          <a:off x="0" y="0"/>
          <a:ext cx="0" cy="0"/>
          <a:chOff x="0" y="0"/>
          <a:chExt cx="0" cy="0"/>
        </a:xfrm>
      </p:grpSpPr>
      <p:sp>
        <p:nvSpPr>
          <p:cNvPr id="29" name="Google Shape;29;p6"/>
          <p:cNvSpPr txBox="1"/>
          <p:nvPr>
            <p:ph type="title"/>
          </p:nvPr>
        </p:nvSpPr>
        <p:spPr>
          <a:xfrm>
            <a:off x="0" y="3200399"/>
            <a:ext cx="8915400" cy="2286000"/>
          </a:xfrm>
          <a:prstGeom prst="rect">
            <a:avLst/>
          </a:prstGeom>
          <a:solidFill>
            <a:schemeClr val="dk2"/>
          </a:solidFill>
          <a:ln>
            <a:noFill/>
          </a:ln>
        </p:spPr>
        <p:txBody>
          <a:bodyPr anchorCtr="0" anchor="b" bIns="45700" lIns="1188700" spcFirstLastPara="1" rIns="274300"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 name="Google Shape;30;p6"/>
          <p:cNvSpPr txBox="1"/>
          <p:nvPr>
            <p:ph idx="1" type="body"/>
          </p:nvPr>
        </p:nvSpPr>
        <p:spPr>
          <a:xfrm>
            <a:off x="914400" y="5484607"/>
            <a:ext cx="8001000" cy="777240"/>
          </a:xfrm>
          <a:prstGeom prst="rect">
            <a:avLst/>
          </a:prstGeom>
          <a:solidFill>
            <a:srgbClr val="E3E5DC"/>
          </a:solidFill>
          <a:ln>
            <a:noFill/>
          </a:ln>
        </p:spPr>
        <p:txBody>
          <a:bodyPr anchorCtr="0" anchor="ctr" bIns="91425" lIns="292600" spcFirstLastPara="1" rIns="274300" wrap="square" tIns="91425">
            <a:normAutofit/>
          </a:bodyPr>
          <a:lstStyle>
            <a:lvl1pPr indent="-228600" lvl="0" marL="457200" marR="0" rtl="0" algn="l">
              <a:lnSpc>
                <a:spcPct val="100000"/>
              </a:lnSpc>
              <a:spcBef>
                <a:spcPts val="3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6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280"/>
              </a:spcBef>
              <a:spcAft>
                <a:spcPts val="0"/>
              </a:spcAft>
              <a:buClr>
                <a:srgbClr val="51640A"/>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280"/>
              </a:spcBef>
              <a:spcAft>
                <a:spcPts val="0"/>
              </a:spcAft>
              <a:buClr>
                <a:srgbClr val="51640A"/>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pic>
        <p:nvPicPr>
          <p:cNvPr id="31" name="Google Shape;31;p6"/>
          <p:cNvPicPr preferRelativeResize="0"/>
          <p:nvPr/>
        </p:nvPicPr>
        <p:blipFill rotWithShape="1">
          <a:blip r:embed="rId2">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2" name="Google Shape;32;p6"/>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33" name="Shape 33"/>
        <p:cNvGrpSpPr/>
        <p:nvPr/>
      </p:nvGrpSpPr>
      <p:grpSpPr>
        <a:xfrm>
          <a:off x="0" y="0"/>
          <a:ext cx="0" cy="0"/>
          <a:chOff x="0" y="0"/>
          <a:chExt cx="0" cy="0"/>
        </a:xfrm>
      </p:grpSpPr>
      <p:sp>
        <p:nvSpPr>
          <p:cNvPr id="34" name="Google Shape;34;p7"/>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1117600" y="2595564"/>
            <a:ext cx="3566160" cy="368141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
        <p:nvSpPr>
          <p:cNvPr id="36" name="Google Shape;36;p7"/>
          <p:cNvSpPr txBox="1"/>
          <p:nvPr>
            <p:ph idx="2" type="body"/>
          </p:nvPr>
        </p:nvSpPr>
        <p:spPr>
          <a:xfrm>
            <a:off x="5147534" y="2595564"/>
            <a:ext cx="3566160" cy="368141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pic>
        <p:nvPicPr>
          <p:cNvPr id="37" name="Google Shape;37;p7"/>
          <p:cNvPicPr preferRelativeResize="0"/>
          <p:nvPr/>
        </p:nvPicPr>
        <p:blipFill rotWithShape="1">
          <a:blip r:embed="rId2">
            <a:alphaModFix/>
          </a:blip>
          <a:srcRect b="0" l="0" r="0" t="0"/>
          <a:stretch/>
        </p:blipFill>
        <p:spPr>
          <a:xfrm>
            <a:off x="7168896" y="21792"/>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8" name="Google Shape;38;p7"/>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39" name="Shape 39"/>
        <p:cNvGrpSpPr/>
        <p:nvPr/>
      </p:nvGrpSpPr>
      <p:grpSpPr>
        <a:xfrm>
          <a:off x="0" y="0"/>
          <a:ext cx="0" cy="0"/>
          <a:chOff x="0" y="0"/>
          <a:chExt cx="0" cy="0"/>
        </a:xfrm>
      </p:grpSpPr>
      <p:sp>
        <p:nvSpPr>
          <p:cNvPr id="40" name="Google Shape;40;p8"/>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 name="Google Shape;41;p8"/>
          <p:cNvSpPr txBox="1"/>
          <p:nvPr>
            <p:ph idx="1" type="body"/>
          </p:nvPr>
        </p:nvSpPr>
        <p:spPr>
          <a:xfrm>
            <a:off x="1120588" y="2017714"/>
            <a:ext cx="3566160" cy="87788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2000"/>
              </a:spcBef>
              <a:spcAft>
                <a:spcPts val="0"/>
              </a:spcAft>
              <a:buClr>
                <a:schemeClr val="accent1"/>
              </a:buClr>
              <a:buSzPts val="2400"/>
              <a:buFont typeface="Noto Sans Symbols"/>
              <a:buNone/>
              <a:defRPr b="0" i="0" sz="24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2000"/>
              <a:buFont typeface="Noto Sans Symbols"/>
              <a:buNone/>
              <a:defRPr b="1" i="0" sz="20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800"/>
              <a:buFont typeface="Noto Sans Symbols"/>
              <a:buNone/>
              <a:defRPr b="1" i="0" sz="18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9pPr>
          </a:lstStyle>
          <a:p/>
        </p:txBody>
      </p:sp>
      <p:sp>
        <p:nvSpPr>
          <p:cNvPr id="42" name="Google Shape;42;p8"/>
          <p:cNvSpPr txBox="1"/>
          <p:nvPr>
            <p:ph idx="2" type="body"/>
          </p:nvPr>
        </p:nvSpPr>
        <p:spPr>
          <a:xfrm>
            <a:off x="1120588" y="3065931"/>
            <a:ext cx="3566160" cy="321104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30200" lvl="5" marL="27432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6pPr>
            <a:lvl7pPr indent="-330200" lvl="6" marL="32004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7pPr>
            <a:lvl8pPr indent="-330200" lvl="7" marL="36576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8pPr>
            <a:lvl9pPr indent="-330200" lvl="8" marL="41148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9pPr>
          </a:lstStyle>
          <a:p/>
        </p:txBody>
      </p:sp>
      <p:sp>
        <p:nvSpPr>
          <p:cNvPr id="43" name="Google Shape;43;p8"/>
          <p:cNvSpPr txBox="1"/>
          <p:nvPr>
            <p:ph idx="3" type="body"/>
          </p:nvPr>
        </p:nvSpPr>
        <p:spPr>
          <a:xfrm>
            <a:off x="5147534" y="2017714"/>
            <a:ext cx="3566160" cy="87788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2000"/>
              </a:spcBef>
              <a:spcAft>
                <a:spcPts val="0"/>
              </a:spcAft>
              <a:buClr>
                <a:schemeClr val="accent1"/>
              </a:buClr>
              <a:buSzPts val="2400"/>
              <a:buFont typeface="Noto Sans Symbols"/>
              <a:buNone/>
              <a:defRPr b="0" i="0" sz="24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2000"/>
              <a:buFont typeface="Noto Sans Symbols"/>
              <a:buNone/>
              <a:defRPr b="1" i="0" sz="20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800"/>
              <a:buFont typeface="Noto Sans Symbols"/>
              <a:buNone/>
              <a:defRPr b="1" i="0" sz="18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9pPr>
          </a:lstStyle>
          <a:p/>
        </p:txBody>
      </p:sp>
      <p:sp>
        <p:nvSpPr>
          <p:cNvPr id="44" name="Google Shape;44;p8"/>
          <p:cNvSpPr txBox="1"/>
          <p:nvPr>
            <p:ph idx="4" type="body"/>
          </p:nvPr>
        </p:nvSpPr>
        <p:spPr>
          <a:xfrm>
            <a:off x="5147534" y="3065931"/>
            <a:ext cx="3566160" cy="321104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30200" lvl="5" marL="27432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6pPr>
            <a:lvl7pPr indent="-330200" lvl="6" marL="32004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7pPr>
            <a:lvl8pPr indent="-330200" lvl="7" marL="36576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8pPr>
            <a:lvl9pPr indent="-330200" lvl="8" marL="41148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9pPr>
          </a:lstStyle>
          <a:p/>
        </p:txBody>
      </p:sp>
      <p:cxnSp>
        <p:nvCxnSpPr>
          <p:cNvPr id="45" name="Google Shape;45;p8"/>
          <p:cNvCxnSpPr/>
          <p:nvPr/>
        </p:nvCxnSpPr>
        <p:spPr>
          <a:xfrm>
            <a:off x="1212028"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46" name="Google Shape;46;p8"/>
          <p:cNvCxnSpPr/>
          <p:nvPr/>
        </p:nvCxnSpPr>
        <p:spPr>
          <a:xfrm>
            <a:off x="5238974"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47" name="Google Shape;47;p8"/>
          <p:cNvCxnSpPr/>
          <p:nvPr/>
        </p:nvCxnSpPr>
        <p:spPr>
          <a:xfrm>
            <a:off x="1212028"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48" name="Google Shape;48;p8"/>
          <p:cNvCxnSpPr/>
          <p:nvPr/>
        </p:nvCxnSpPr>
        <p:spPr>
          <a:xfrm>
            <a:off x="5238974"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49" name="Google Shape;49;p8"/>
          <p:cNvCxnSpPr/>
          <p:nvPr/>
        </p:nvCxnSpPr>
        <p:spPr>
          <a:xfrm>
            <a:off x="1212028"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50" name="Google Shape;50;p8"/>
          <p:cNvCxnSpPr/>
          <p:nvPr/>
        </p:nvCxnSpPr>
        <p:spPr>
          <a:xfrm>
            <a:off x="5238974" y="2904567"/>
            <a:ext cx="3383280" cy="1588"/>
          </a:xfrm>
          <a:prstGeom prst="straightConnector1">
            <a:avLst/>
          </a:prstGeom>
          <a:noFill/>
          <a:ln cap="flat" cmpd="sng" w="38100">
            <a:solidFill>
              <a:srgbClr val="D5D9CC"/>
            </a:solidFill>
            <a:prstDash val="solid"/>
            <a:round/>
            <a:headEnd len="sm" w="sm" type="none"/>
            <a:tailEnd len="sm" w="sm" type="none"/>
          </a:ln>
        </p:spPr>
      </p:cxnSp>
      <p:pic>
        <p:nvPicPr>
          <p:cNvPr id="51" name="Google Shape;51;p8"/>
          <p:cNvPicPr preferRelativeResize="0"/>
          <p:nvPr/>
        </p:nvPicPr>
        <p:blipFill rotWithShape="1">
          <a:blip r:embed="rId2">
            <a:alphaModFix/>
          </a:blip>
          <a:srcRect b="0" l="0" r="0" t="0"/>
          <a:stretch/>
        </p:blipFill>
        <p:spPr>
          <a:xfrm>
            <a:off x="7168896"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52" name="Google Shape;52;p8"/>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53" name="Shape 53"/>
        <p:cNvGrpSpPr/>
        <p:nvPr/>
      </p:nvGrpSpPr>
      <p:grpSpPr>
        <a:xfrm>
          <a:off x="0" y="0"/>
          <a:ext cx="0" cy="0"/>
          <a:chOff x="0" y="0"/>
          <a:chExt cx="0" cy="0"/>
        </a:xfrm>
      </p:grpSpPr>
      <p:sp>
        <p:nvSpPr>
          <p:cNvPr id="54" name="Google Shape;54;p9"/>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55" name="Google Shape;55;p9"/>
          <p:cNvPicPr preferRelativeResize="0"/>
          <p:nvPr/>
        </p:nvPicPr>
        <p:blipFill rotWithShape="1">
          <a:blip r:embed="rId2">
            <a:alphaModFix/>
          </a:blip>
          <a:srcRect b="0" l="0" r="0" t="0"/>
          <a:stretch/>
        </p:blipFill>
        <p:spPr>
          <a:xfrm>
            <a:off x="7168896"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56" name="Google Shape;56;p9"/>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7"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b="0" l="0" r="0" t="0"/>
          <a:stretch/>
        </p:blipFill>
        <p:spPr>
          <a:xfrm>
            <a:off x="7159752" y="9144"/>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59" name="Google Shape;59;p10"/>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3.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2638730" y="6387737"/>
            <a:ext cx="18466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1" name="Google Shape;11;p1"/>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pic>
        <p:nvPicPr>
          <p:cNvPr id="12" name="Google Shape;12;p1"/>
          <p:cNvPicPr preferRelativeResize="0"/>
          <p:nvPr/>
        </p:nvPicPr>
        <p:blipFill rotWithShape="1">
          <a:blip r:embed="rId1">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8"/>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8" name="Google Shape;108;p18"/>
          <p:cNvSpPr txBox="1"/>
          <p:nvPr>
            <p:ph idx="1" type="body"/>
          </p:nvPr>
        </p:nvSpPr>
        <p:spPr>
          <a:xfrm>
            <a:off x="628650" y="1825625"/>
            <a:ext cx="7886700" cy="435133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18"/>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0" name="Google Shape;110;p18"/>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1" name="Google Shape;111;p18"/>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0.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2.png"/><Relationship Id="rId4" Type="http://schemas.openxmlformats.org/officeDocument/2006/relationships/image" Target="../media/image54.png"/><Relationship Id="rId5"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8.png"/><Relationship Id="rId4" Type="http://schemas.openxmlformats.org/officeDocument/2006/relationships/hyperlink" Target="https://share.streamlit.io/niti42/incident_impact_v1.1/main/incident_pred_app_v1.1.py"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nvSpPr>
        <p:spPr>
          <a:xfrm>
            <a:off x="505800" y="1177800"/>
            <a:ext cx="8293200" cy="529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76"/>
              </a:buClr>
              <a:buSzPts val="3600"/>
              <a:buFont typeface="Verdana"/>
              <a:buNone/>
            </a:pPr>
            <a:r>
              <a:rPr b="1" i="0" lang="en-US" sz="3000" u="none" cap="none" strike="noStrike">
                <a:solidFill>
                  <a:schemeClr val="dk1"/>
                </a:solidFill>
                <a:latin typeface="Arial"/>
                <a:ea typeface="Arial"/>
                <a:cs typeface="Arial"/>
                <a:sym typeface="Arial"/>
              </a:rPr>
              <a:t>Incident Impact Prediction</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2776"/>
              </a:buClr>
              <a:buSzPts val="3600"/>
              <a:buFont typeface="Verdana"/>
              <a:buNone/>
            </a:pPr>
            <a:r>
              <a:t/>
            </a:r>
            <a:endParaRPr b="1" sz="3000">
              <a:solidFill>
                <a:schemeClr val="dk1"/>
              </a:solidFill>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CC0000"/>
                </a:solidFill>
                <a:latin typeface="Verdana"/>
                <a:ea typeface="Verdana"/>
                <a:cs typeface="Verdana"/>
                <a:sym typeface="Verdana"/>
              </a:rPr>
              <a:t>Group: 4</a:t>
            </a:r>
            <a:endParaRPr b="1" sz="2400">
              <a:solidFill>
                <a:srgbClr val="CC0000"/>
              </a:solidFill>
              <a:latin typeface="Verdana"/>
              <a:ea typeface="Verdana"/>
              <a:cs typeface="Verdana"/>
              <a:sym typeface="Verdana"/>
            </a:endParaRPr>
          </a:p>
          <a:p>
            <a:pPr indent="0" lvl="0" marL="0" rtl="0" algn="l">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Dhanya GD</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Macchindra Ganpat Shinde</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Vikas Bhagwan </a:t>
            </a:r>
            <a:r>
              <a:rPr b="1" lang="en-US" sz="2400">
                <a:solidFill>
                  <a:srgbClr val="002776"/>
                </a:solidFill>
                <a:latin typeface="Verdana"/>
                <a:ea typeface="Verdana"/>
                <a:cs typeface="Verdana"/>
                <a:sym typeface="Verdana"/>
              </a:rPr>
              <a:t>Chaudhari</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Rahul Kumar</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Sourajit Dey</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Nithish Kumar CV</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2400"/>
              <a:buFont typeface="Verdana"/>
              <a:buNone/>
            </a:pPr>
            <a:r>
              <a:rPr b="1" lang="en-US" sz="2400">
                <a:solidFill>
                  <a:srgbClr val="38761D"/>
                </a:solidFill>
                <a:latin typeface="Verdana"/>
                <a:ea typeface="Verdana"/>
                <a:cs typeface="Verdana"/>
                <a:sym typeface="Verdana"/>
              </a:rPr>
              <a:t>Mentor: Parth Sagar</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2400"/>
              <a:buFont typeface="Verdana"/>
              <a:buNone/>
            </a:pPr>
            <a:r>
              <a:rPr b="1" i="0" lang="en-US" sz="2400" u="none" cap="none" strike="noStrike">
                <a:solidFill>
                  <a:srgbClr val="9900FF"/>
                </a:solidFill>
                <a:latin typeface="Verdana"/>
                <a:ea typeface="Verdana"/>
                <a:cs typeface="Verdana"/>
                <a:sym typeface="Verdana"/>
              </a:rPr>
              <a:t>Date:</a:t>
            </a:r>
            <a:r>
              <a:rPr b="1" i="0" lang="en-US" sz="2400" u="none" cap="none" strike="noStrike">
                <a:solidFill>
                  <a:srgbClr val="002776"/>
                </a:solidFill>
                <a:latin typeface="Verdana"/>
                <a:ea typeface="Verdana"/>
                <a:cs typeface="Verdana"/>
                <a:sym typeface="Verdana"/>
              </a:rPr>
              <a:t> </a:t>
            </a:r>
            <a:r>
              <a:rPr b="1" lang="en-US" sz="2400">
                <a:solidFill>
                  <a:srgbClr val="002776"/>
                </a:solidFill>
                <a:latin typeface="Verdana"/>
                <a:ea typeface="Verdana"/>
                <a:cs typeface="Verdana"/>
                <a:sym typeface="Verdana"/>
              </a:rPr>
              <a:t>10</a:t>
            </a:r>
            <a:r>
              <a:rPr b="1" i="0" lang="en-US" sz="2400" u="none" cap="none" strike="noStrike">
                <a:solidFill>
                  <a:srgbClr val="002776"/>
                </a:solidFill>
                <a:latin typeface="Verdana"/>
                <a:ea typeface="Verdana"/>
                <a:cs typeface="Verdana"/>
                <a:sym typeface="Verdana"/>
              </a:rPr>
              <a:t>/</a:t>
            </a:r>
            <a:r>
              <a:rPr b="1" lang="en-US" sz="2400">
                <a:solidFill>
                  <a:srgbClr val="002776"/>
                </a:solidFill>
                <a:latin typeface="Verdana"/>
                <a:ea typeface="Verdana"/>
                <a:cs typeface="Verdana"/>
                <a:sym typeface="Verdana"/>
              </a:rPr>
              <a:t>02</a:t>
            </a:r>
            <a:r>
              <a:rPr b="1" i="0" lang="en-US" sz="2400" u="none" cap="none" strike="noStrike">
                <a:solidFill>
                  <a:srgbClr val="002776"/>
                </a:solidFill>
                <a:latin typeface="Verdana"/>
                <a:ea typeface="Verdana"/>
                <a:cs typeface="Verdana"/>
                <a:sym typeface="Verdana"/>
              </a:rPr>
              <a:t>/</a:t>
            </a:r>
            <a:r>
              <a:rPr b="1" lang="en-US" sz="2400">
                <a:solidFill>
                  <a:srgbClr val="002776"/>
                </a:solidFill>
                <a:latin typeface="Verdana"/>
                <a:ea typeface="Verdana"/>
                <a:cs typeface="Verdana"/>
                <a:sym typeface="Verdana"/>
              </a:rPr>
              <a:t>2022</a:t>
            </a:r>
            <a:endParaRPr b="0" i="0" sz="1400" u="none" cap="none" strike="noStrike">
              <a:solidFill>
                <a:srgbClr val="000000"/>
              </a:solidFill>
              <a:latin typeface="Arial"/>
              <a:ea typeface="Arial"/>
              <a:cs typeface="Arial"/>
              <a:sym typeface="Arial"/>
            </a:endParaRPr>
          </a:p>
        </p:txBody>
      </p:sp>
      <p:pic>
        <p:nvPicPr>
          <p:cNvPr id="183" name="Google Shape;183;p30"/>
          <p:cNvPicPr preferRelativeResize="0"/>
          <p:nvPr/>
        </p:nvPicPr>
        <p:blipFill rotWithShape="1">
          <a:blip r:embed="rId3">
            <a:alphaModFix/>
          </a:blip>
          <a:srcRect b="0" l="0" r="0" t="0"/>
          <a:stretch/>
        </p:blipFill>
        <p:spPr>
          <a:xfrm>
            <a:off x="7700064" y="102559"/>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39"/>
          <p:cNvSpPr txBox="1"/>
          <p:nvPr/>
        </p:nvSpPr>
        <p:spPr>
          <a:xfrm>
            <a:off x="942750" y="794875"/>
            <a:ext cx="73497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Assumptions / Queries:</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b="1"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Date and time columns may affect our target variable.</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‘incident no’ may not affect target.</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‘opened_by’ may not affect the target.</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‘opened at’ - should be investigated further.</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Does location of incident affect the impact colum?</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Does contact type (phone, email etc.)  affect impact column?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Does ‘u_symptom affect’ the impact column?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Having a </a:t>
            </a:r>
            <a:r>
              <a:rPr lang="en-US" sz="2000">
                <a:latin typeface="Century Gothic"/>
                <a:ea typeface="Century Gothic"/>
                <a:cs typeface="Century Gothic"/>
                <a:sym typeface="Century Gothic"/>
              </a:rPr>
              <a:t>prior</a:t>
            </a:r>
            <a:r>
              <a:rPr lang="en-US" sz="2000">
                <a:latin typeface="Century Gothic"/>
                <a:ea typeface="Century Gothic"/>
                <a:cs typeface="Century Gothic"/>
                <a:sym typeface="Century Gothic"/>
              </a:rPr>
              <a:t> knowledge of the incident may lead to quicker resolution and may have a relation to impact.</a:t>
            </a:r>
            <a:endParaRPr sz="2000">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262" name="Google Shape;262;p40"/>
          <p:cNvPicPr preferRelativeResize="0"/>
          <p:nvPr/>
        </p:nvPicPr>
        <p:blipFill>
          <a:blip r:embed="rId3">
            <a:alphaModFix/>
          </a:blip>
          <a:stretch>
            <a:fillRect/>
          </a:stretch>
        </p:blipFill>
        <p:spPr>
          <a:xfrm>
            <a:off x="1166050" y="2156131"/>
            <a:ext cx="6581775" cy="3876675"/>
          </a:xfrm>
          <a:prstGeom prst="rect">
            <a:avLst/>
          </a:prstGeom>
          <a:noFill/>
          <a:ln>
            <a:noFill/>
          </a:ln>
        </p:spPr>
      </p:pic>
      <p:sp>
        <p:nvSpPr>
          <p:cNvPr id="263" name="Google Shape;263;p40"/>
          <p:cNvSpPr txBox="1"/>
          <p:nvPr/>
        </p:nvSpPr>
        <p:spPr>
          <a:xfrm>
            <a:off x="998200" y="813350"/>
            <a:ext cx="7349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entury Gothic"/>
                <a:ea typeface="Century Gothic"/>
                <a:cs typeface="Century Gothic"/>
                <a:sym typeface="Century Gothic"/>
              </a:rPr>
              <a:t>On splitting the ‘opened_at’ column into date and time, we observe that most of the incidents get reported during </a:t>
            </a:r>
            <a:endParaRPr sz="2000">
              <a:latin typeface="Century Gothic"/>
              <a:ea typeface="Century Gothic"/>
              <a:cs typeface="Century Gothic"/>
              <a:sym typeface="Century Gothic"/>
            </a:endParaRPr>
          </a:p>
          <a:p>
            <a:pPr indent="0" lvl="0" marL="0" rtl="0" algn="l">
              <a:spcBef>
                <a:spcPts val="0"/>
              </a:spcBef>
              <a:spcAft>
                <a:spcPts val="0"/>
              </a:spcAft>
              <a:buNone/>
            </a:pPr>
            <a:r>
              <a:rPr lang="en-US" sz="2000">
                <a:latin typeface="Century Gothic"/>
                <a:ea typeface="Century Gothic"/>
                <a:cs typeface="Century Gothic"/>
                <a:sym typeface="Century Gothic"/>
              </a:rPr>
              <a:t>8:00 hrs to 17:00 hrs</a:t>
            </a:r>
            <a:endParaRPr sz="2000">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270" name="Google Shape;270;p41"/>
          <p:cNvPicPr preferRelativeResize="0"/>
          <p:nvPr/>
        </p:nvPicPr>
        <p:blipFill>
          <a:blip r:embed="rId3">
            <a:alphaModFix/>
          </a:blip>
          <a:stretch>
            <a:fillRect/>
          </a:stretch>
        </p:blipFill>
        <p:spPr>
          <a:xfrm>
            <a:off x="1137475" y="1817506"/>
            <a:ext cx="6638925" cy="3962400"/>
          </a:xfrm>
          <a:prstGeom prst="rect">
            <a:avLst/>
          </a:prstGeom>
          <a:noFill/>
          <a:ln>
            <a:noFill/>
          </a:ln>
        </p:spPr>
      </p:pic>
      <p:sp>
        <p:nvSpPr>
          <p:cNvPr id="271" name="Google Shape;271;p41"/>
          <p:cNvSpPr txBox="1"/>
          <p:nvPr/>
        </p:nvSpPr>
        <p:spPr>
          <a:xfrm>
            <a:off x="482700" y="339600"/>
            <a:ext cx="7948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entury Gothic"/>
                <a:ea typeface="Century Gothic"/>
                <a:cs typeface="Century Gothic"/>
                <a:sym typeface="Century Gothic"/>
              </a:rPr>
              <a:t>On splitting the ‘opened_at’ column into months, we observe that most of the incidents get reported during during months of march , april, and may.</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278" name="Google Shape;278;p42"/>
          <p:cNvPicPr preferRelativeResize="0"/>
          <p:nvPr/>
        </p:nvPicPr>
        <p:blipFill>
          <a:blip r:embed="rId3">
            <a:alphaModFix/>
          </a:blip>
          <a:stretch>
            <a:fillRect/>
          </a:stretch>
        </p:blipFill>
        <p:spPr>
          <a:xfrm>
            <a:off x="1732577" y="1585561"/>
            <a:ext cx="5678826" cy="5298774"/>
          </a:xfrm>
          <a:prstGeom prst="rect">
            <a:avLst/>
          </a:prstGeom>
          <a:noFill/>
          <a:ln>
            <a:noFill/>
          </a:ln>
        </p:spPr>
      </p:pic>
      <p:sp>
        <p:nvSpPr>
          <p:cNvPr id="279" name="Google Shape;279;p42"/>
          <p:cNvSpPr txBox="1"/>
          <p:nvPr/>
        </p:nvSpPr>
        <p:spPr>
          <a:xfrm>
            <a:off x="900738" y="292550"/>
            <a:ext cx="73425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From the heatmap we see that except for ‘urgency’ and ‘</a:t>
            </a:r>
            <a:r>
              <a:rPr lang="en-US" sz="1800">
                <a:latin typeface="Century Gothic"/>
                <a:ea typeface="Century Gothic"/>
                <a:cs typeface="Century Gothic"/>
                <a:sym typeface="Century Gothic"/>
              </a:rPr>
              <a:t>priority’</a:t>
            </a:r>
            <a:r>
              <a:rPr lang="en-US" sz="1800">
                <a:latin typeface="Century Gothic"/>
                <a:ea typeface="Century Gothic"/>
                <a:cs typeface="Century Gothic"/>
                <a:sym typeface="Century Gothic"/>
              </a:rPr>
              <a:t> none of the other features have a strong correlation with the target.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There are few strong correlations  between feature columns.</a:t>
            </a:r>
            <a:endParaRPr sz="1800">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3" y="66170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43"/>
          <p:cNvSpPr txBox="1"/>
          <p:nvPr/>
        </p:nvSpPr>
        <p:spPr>
          <a:xfrm>
            <a:off x="757900" y="887300"/>
            <a:ext cx="73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7" name="Google Shape;287;p43"/>
          <p:cNvPicPr preferRelativeResize="0"/>
          <p:nvPr/>
        </p:nvPicPr>
        <p:blipFill>
          <a:blip r:embed="rId3">
            <a:alphaModFix/>
          </a:blip>
          <a:stretch>
            <a:fillRect/>
          </a:stretch>
        </p:blipFill>
        <p:spPr>
          <a:xfrm>
            <a:off x="544238" y="1472356"/>
            <a:ext cx="8055518" cy="4977094"/>
          </a:xfrm>
          <a:prstGeom prst="rect">
            <a:avLst/>
          </a:prstGeom>
          <a:noFill/>
          <a:ln>
            <a:noFill/>
          </a:ln>
        </p:spPr>
      </p:pic>
      <p:sp>
        <p:nvSpPr>
          <p:cNvPr id="288" name="Google Shape;288;p43"/>
          <p:cNvSpPr txBox="1"/>
          <p:nvPr/>
        </p:nvSpPr>
        <p:spPr>
          <a:xfrm>
            <a:off x="518250" y="179300"/>
            <a:ext cx="8107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entury Gothic"/>
                <a:ea typeface="Century Gothic"/>
                <a:cs typeface="Century Gothic"/>
                <a:sym typeface="Century Gothic"/>
              </a:rPr>
              <a:t>We observe that the target distribution is </a:t>
            </a:r>
            <a:r>
              <a:rPr lang="en-US" sz="1800">
                <a:solidFill>
                  <a:schemeClr val="dk1"/>
                </a:solidFill>
                <a:latin typeface="Century Gothic"/>
                <a:ea typeface="Century Gothic"/>
                <a:cs typeface="Century Gothic"/>
                <a:sym typeface="Century Gothic"/>
              </a:rPr>
              <a:t>imbalanced</a:t>
            </a:r>
            <a:r>
              <a:rPr lang="en-US" sz="1800">
                <a:solidFill>
                  <a:schemeClr val="dk1"/>
                </a:solidFill>
                <a:latin typeface="Century Gothic"/>
                <a:ea typeface="Century Gothic"/>
                <a:cs typeface="Century Gothic"/>
                <a:sym typeface="Century Gothic"/>
              </a:rPr>
              <a:t> with most of the incidents classified as having a ‘Medium’ impact.</a:t>
            </a:r>
            <a:endParaRPr sz="18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1800">
                <a:solidFill>
                  <a:schemeClr val="dk1"/>
                </a:solidFill>
                <a:latin typeface="Century Gothic"/>
                <a:ea typeface="Century Gothic"/>
                <a:cs typeface="Century Gothic"/>
                <a:sym typeface="Century Gothic"/>
              </a:rPr>
              <a:t>The columns ‘urgency’ and ‘priority’ follow a similar trend.</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295" name="Google Shape;295;p44"/>
          <p:cNvPicPr preferRelativeResize="0"/>
          <p:nvPr/>
        </p:nvPicPr>
        <p:blipFill>
          <a:blip r:embed="rId3">
            <a:alphaModFix/>
          </a:blip>
          <a:stretch>
            <a:fillRect/>
          </a:stretch>
        </p:blipFill>
        <p:spPr>
          <a:xfrm>
            <a:off x="1655199" y="1275300"/>
            <a:ext cx="5833600" cy="5060150"/>
          </a:xfrm>
          <a:prstGeom prst="rect">
            <a:avLst/>
          </a:prstGeom>
          <a:noFill/>
          <a:ln>
            <a:noFill/>
          </a:ln>
        </p:spPr>
      </p:pic>
      <p:sp>
        <p:nvSpPr>
          <p:cNvPr id="296" name="Google Shape;296;p44"/>
          <p:cNvSpPr txBox="1"/>
          <p:nvPr/>
        </p:nvSpPr>
        <p:spPr>
          <a:xfrm>
            <a:off x="787050" y="228600"/>
            <a:ext cx="7339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Relationship between ‘urgency’, ‘Priority’ and ‘Impact:</a:t>
            </a:r>
            <a:endParaRPr b="1" sz="20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The above columns are very highly correlated with ‘</a:t>
            </a:r>
            <a:r>
              <a:rPr lang="en-US" sz="1800">
                <a:latin typeface="Century Gothic"/>
                <a:ea typeface="Century Gothic"/>
                <a:cs typeface="Century Gothic"/>
                <a:sym typeface="Century Gothic"/>
              </a:rPr>
              <a:t>impact’</a:t>
            </a:r>
            <a:r>
              <a:rPr lang="en-US" sz="1800">
                <a:latin typeface="Century Gothic"/>
                <a:ea typeface="Century Gothic"/>
                <a:cs typeface="Century Gothic"/>
                <a:sym typeface="Century Gothic"/>
              </a:rPr>
              <a:t>. Will these two features play a dominant role in predictions?</a:t>
            </a:r>
            <a:endParaRPr sz="1800">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0" name="Shape 300"/>
        <p:cNvGrpSpPr/>
        <p:nvPr/>
      </p:nvGrpSpPr>
      <p:grpSpPr>
        <a:xfrm>
          <a:off x="0" y="0"/>
          <a:ext cx="0" cy="0"/>
          <a:chOff x="0" y="0"/>
          <a:chExt cx="0" cy="0"/>
        </a:xfrm>
      </p:grpSpPr>
      <p:sp>
        <p:nvSpPr>
          <p:cNvPr id="301" name="Google Shape;301;p45"/>
          <p:cNvSpPr txBox="1"/>
          <p:nvPr/>
        </p:nvSpPr>
        <p:spPr>
          <a:xfrm>
            <a:off x="88256" y="55202"/>
            <a:ext cx="8503149" cy="61268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76"/>
              </a:buClr>
              <a:buSzPts val="2800"/>
              <a:buFont typeface="Arial"/>
              <a:buNone/>
            </a:pPr>
            <a:r>
              <a:rPr b="1" i="0" lang="en-US" sz="2800" u="none" cap="none" strike="noStrike">
                <a:solidFill>
                  <a:srgbClr val="002776"/>
                </a:solidFill>
                <a:latin typeface="Arial"/>
                <a:ea typeface="Arial"/>
                <a:cs typeface="Arial"/>
                <a:sym typeface="Arial"/>
              </a:rPr>
              <a:t>Feature Engineering</a:t>
            </a:r>
            <a:endParaRPr b="0" i="0" sz="1400" u="none" cap="none" strike="noStrike">
              <a:solidFill>
                <a:srgbClr val="000000"/>
              </a:solidFill>
              <a:latin typeface="Arial"/>
              <a:ea typeface="Arial"/>
              <a:cs typeface="Arial"/>
              <a:sym typeface="Arial"/>
            </a:endParaRPr>
          </a:p>
        </p:txBody>
      </p:sp>
      <p:pic>
        <p:nvPicPr>
          <p:cNvPr id="302" name="Google Shape;302;p45"/>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pic>
        <p:nvPicPr>
          <p:cNvPr id="303" name="Google Shape;303;p45"/>
          <p:cNvPicPr preferRelativeResize="0"/>
          <p:nvPr/>
        </p:nvPicPr>
        <p:blipFill>
          <a:blip r:embed="rId4">
            <a:alphaModFix/>
          </a:blip>
          <a:stretch>
            <a:fillRect/>
          </a:stretch>
        </p:blipFill>
        <p:spPr>
          <a:xfrm>
            <a:off x="1241362" y="2097525"/>
            <a:ext cx="6196926" cy="4760475"/>
          </a:xfrm>
          <a:prstGeom prst="rect">
            <a:avLst/>
          </a:prstGeom>
          <a:noFill/>
          <a:ln>
            <a:noFill/>
          </a:ln>
        </p:spPr>
      </p:pic>
      <p:sp>
        <p:nvSpPr>
          <p:cNvPr id="304" name="Google Shape;304;p45"/>
          <p:cNvSpPr txBox="1"/>
          <p:nvPr/>
        </p:nvSpPr>
        <p:spPr>
          <a:xfrm>
            <a:off x="431950" y="667900"/>
            <a:ext cx="7339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entury Gothic"/>
                <a:ea typeface="Century Gothic"/>
                <a:cs typeface="Century Gothic"/>
                <a:sym typeface="Century Gothic"/>
              </a:rPr>
              <a:t>Drop the columns with most null values:</a:t>
            </a:r>
            <a:r>
              <a:rPr lang="en-US"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The following columns have more than 35% null values and can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be dropped: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'cmdb_ci', 'problem_id', 'rfc', 'vendor', 'caused_by', 'sys_created_by', 'sys_created_at' </a:t>
            </a:r>
            <a:endParaRPr sz="1800">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aphicFrame>
        <p:nvGraphicFramePr>
          <p:cNvPr id="311" name="Google Shape;311;p46"/>
          <p:cNvGraphicFramePr/>
          <p:nvPr/>
        </p:nvGraphicFramePr>
        <p:xfrm>
          <a:off x="787050" y="1676150"/>
          <a:ext cx="3000000" cy="3000000"/>
        </p:xfrm>
        <a:graphic>
          <a:graphicData uri="http://schemas.openxmlformats.org/drawingml/2006/table">
            <a:tbl>
              <a:tblPr>
                <a:noFill/>
                <a:tableStyleId>{435D5E36-DA76-4360-9B1E-7AB6C5ABB1D6}</a:tableStyleId>
              </a:tblPr>
              <a:tblGrid>
                <a:gridCol w="2413000"/>
                <a:gridCol w="2413000"/>
                <a:gridCol w="2413000"/>
              </a:tblGrid>
              <a:tr h="381000">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COLUMN NAME</a:t>
                      </a:r>
                      <a:endParaRPr b="1">
                        <a:latin typeface="Century Gothic"/>
                        <a:ea typeface="Century Gothic"/>
                        <a:cs typeface="Century Gothic"/>
                        <a:sym typeface="Century Gothic"/>
                      </a:endParaRPr>
                    </a:p>
                  </a:txBody>
                  <a:tcPr marT="91425" marB="91425" marR="91425" marL="91425"/>
                </a:tc>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IMPUTED </a:t>
                      </a:r>
                      <a:r>
                        <a:rPr b="1" lang="en-US">
                          <a:latin typeface="Century Gothic"/>
                          <a:ea typeface="Century Gothic"/>
                          <a:cs typeface="Century Gothic"/>
                          <a:sym typeface="Century Gothic"/>
                        </a:rPr>
                        <a:t>VALUE</a:t>
                      </a:r>
                      <a:endParaRPr b="1">
                        <a:latin typeface="Century Gothic"/>
                        <a:ea typeface="Century Gothic"/>
                        <a:cs typeface="Century Gothic"/>
                        <a:sym typeface="Century Gothic"/>
                      </a:endParaRPr>
                    </a:p>
                  </a:txBody>
                  <a:tcPr marT="91425" marB="91425" marR="91425" marL="91425"/>
                </a:tc>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I</a:t>
                      </a:r>
                      <a:r>
                        <a:rPr b="1" lang="en-US">
                          <a:latin typeface="Century Gothic"/>
                          <a:ea typeface="Century Gothic"/>
                          <a:cs typeface="Century Gothic"/>
                          <a:sym typeface="Century Gothic"/>
                        </a:rPr>
                        <a:t>MPUTATION S</a:t>
                      </a:r>
                      <a:r>
                        <a:rPr b="1" lang="en-US">
                          <a:latin typeface="Century Gothic"/>
                          <a:ea typeface="Century Gothic"/>
                          <a:cs typeface="Century Gothic"/>
                          <a:sym typeface="Century Gothic"/>
                        </a:rPr>
                        <a:t>TRATEGY</a:t>
                      </a:r>
                      <a:endParaRPr b="1">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'caller_id' </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'opened_by'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'location'</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'category'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'subcategory'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'u_symptom'</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'assignment_group'</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'assigned_to'</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'resolved_by'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'incident_state'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Mode </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a:t>
                      </a:r>
                      <a:r>
                        <a:rPr lang="en-US">
                          <a:latin typeface="Century Gothic"/>
                          <a:ea typeface="Century Gothic"/>
                          <a:cs typeface="Century Gothic"/>
                          <a:sym typeface="Century Gothic"/>
                        </a:rPr>
                        <a:t>closed_code’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padding</a:t>
                      </a:r>
                      <a:endParaRPr>
                        <a:latin typeface="Century Gothic"/>
                        <a:ea typeface="Century Gothic"/>
                        <a:cs typeface="Century Gothic"/>
                        <a:sym typeface="Century Gothic"/>
                      </a:endParaRPr>
                    </a:p>
                  </a:txBody>
                  <a:tcPr marT="91425" marB="91425" marR="91425" marL="91425"/>
                </a:tc>
              </a:tr>
            </a:tbl>
          </a:graphicData>
        </a:graphic>
      </p:graphicFrame>
      <p:sp>
        <p:nvSpPr>
          <p:cNvPr id="312" name="Google Shape;312;p46"/>
          <p:cNvSpPr txBox="1"/>
          <p:nvPr/>
        </p:nvSpPr>
        <p:spPr>
          <a:xfrm>
            <a:off x="736650" y="308450"/>
            <a:ext cx="733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Imputing Null values:</a:t>
            </a:r>
            <a:endParaRPr b="1" sz="2000">
              <a:latin typeface="Century Gothic"/>
              <a:ea typeface="Century Gothic"/>
              <a:cs typeface="Century Gothic"/>
              <a:sym typeface="Century Gothic"/>
            </a:endParaRPr>
          </a:p>
          <a:p>
            <a:pPr indent="0" lvl="0" marL="0" rtl="0" algn="l">
              <a:spcBef>
                <a:spcPts val="0"/>
              </a:spcBef>
              <a:spcAft>
                <a:spcPts val="0"/>
              </a:spcAft>
              <a:buNone/>
            </a:pPr>
            <a:r>
              <a:rPr lang="en-US" sz="2000">
                <a:latin typeface="Century Gothic"/>
                <a:ea typeface="Century Gothic"/>
                <a:cs typeface="Century Gothic"/>
                <a:sym typeface="Century Gothic"/>
              </a:rPr>
              <a:t>The following columns have fewer null values and will be imputed as described below.</a:t>
            </a:r>
            <a:endParaRPr sz="200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47"/>
          <p:cNvSpPr txBox="1"/>
          <p:nvPr/>
        </p:nvSpPr>
        <p:spPr>
          <a:xfrm>
            <a:off x="736650" y="716000"/>
            <a:ext cx="7339800" cy="173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latin typeface="Century Gothic"/>
                <a:ea typeface="Century Gothic"/>
                <a:cs typeface="Century Gothic"/>
                <a:sym typeface="Century Gothic"/>
              </a:rPr>
              <a:t>Encoding Categorical columns:</a:t>
            </a:r>
            <a:endParaRPr b="1"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sz="1800">
                <a:latin typeface="Century Gothic"/>
                <a:ea typeface="Century Gothic"/>
                <a:cs typeface="Century Gothic"/>
                <a:sym typeface="Century Gothic"/>
              </a:rPr>
              <a:t>Columns with boolean categories converted to 0 and 1. </a:t>
            </a:r>
            <a:endParaRPr sz="18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aphicFrame>
        <p:nvGraphicFramePr>
          <p:cNvPr id="320" name="Google Shape;320;p47"/>
          <p:cNvGraphicFramePr/>
          <p:nvPr/>
        </p:nvGraphicFramePr>
        <p:xfrm>
          <a:off x="837450" y="1874888"/>
          <a:ext cx="3000000" cy="3000000"/>
        </p:xfrm>
        <a:graphic>
          <a:graphicData uri="http://schemas.openxmlformats.org/drawingml/2006/table">
            <a:tbl>
              <a:tblPr>
                <a:noFill/>
                <a:tableStyleId>{435D5E36-DA76-4360-9B1E-7AB6C5ABB1D6}</a:tableStyleId>
              </a:tblPr>
              <a:tblGrid>
                <a:gridCol w="2413000"/>
                <a:gridCol w="2413000"/>
                <a:gridCol w="2413000"/>
              </a:tblGrid>
              <a:tr h="381000">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COLUMN</a:t>
                      </a:r>
                      <a:endParaRPr b="1">
                        <a:latin typeface="Century Gothic"/>
                        <a:ea typeface="Century Gothic"/>
                        <a:cs typeface="Century Gothic"/>
                        <a:sym typeface="Century Gothic"/>
                      </a:endParaRPr>
                    </a:p>
                  </a:txBody>
                  <a:tcPr marT="91425" marB="91425" marR="91425" marL="91425"/>
                </a:tc>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LABELS</a:t>
                      </a:r>
                      <a:endParaRPr b="1">
                        <a:latin typeface="Century Gothic"/>
                        <a:ea typeface="Century Gothic"/>
                        <a:cs typeface="Century Gothic"/>
                        <a:sym typeface="Century Gothic"/>
                      </a:endParaRPr>
                    </a:p>
                  </a:txBody>
                  <a:tcPr marT="91425" marB="91425" marR="91425" marL="91425"/>
                </a:tc>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BOOL CATEGORY</a:t>
                      </a:r>
                      <a:endParaRPr b="1">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'active'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 FALSE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TRUE-1, FALSE-0</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'made_sla'</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 FALSE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TRUE-1, FALSE-0</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'knowledge'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 FALSE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TRUE-1, FALSE-0</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'u_priority_confirmation'</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 FALSE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TRUE-1, FALSE-0</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'notify'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'Send Email', Do Not Notify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Do Not Notify-0, </a:t>
                      </a:r>
                      <a:r>
                        <a:rPr lang="en-US">
                          <a:solidFill>
                            <a:schemeClr val="dk1"/>
                          </a:solidFill>
                          <a:latin typeface="Century Gothic"/>
                          <a:ea typeface="Century Gothic"/>
                          <a:cs typeface="Century Gothic"/>
                          <a:sym typeface="Century Gothic"/>
                        </a:rPr>
                        <a:t>'Send Email'-1</a:t>
                      </a:r>
                      <a:endParaRPr>
                        <a:latin typeface="Century Gothic"/>
                        <a:ea typeface="Century Gothic"/>
                        <a:cs typeface="Century Gothic"/>
                        <a:sym typeface="Century Gothic"/>
                      </a:endParaRPr>
                    </a:p>
                  </a:txBody>
                  <a:tcPr marT="91425" marB="91425" marR="91425" marL="91425"/>
                </a:tc>
              </a:tr>
            </a:tbl>
          </a:graphicData>
        </a:graphic>
      </p:graphicFrame>
      <p:sp>
        <p:nvSpPr>
          <p:cNvPr id="321" name="Google Shape;321;p47"/>
          <p:cNvSpPr txBox="1"/>
          <p:nvPr/>
        </p:nvSpPr>
        <p:spPr>
          <a:xfrm>
            <a:off x="14179375" y="1668150"/>
            <a:ext cx="73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2" name="Google Shape;322;p47"/>
          <p:cNvSpPr txBox="1"/>
          <p:nvPr/>
        </p:nvSpPr>
        <p:spPr>
          <a:xfrm>
            <a:off x="732450" y="4802075"/>
            <a:ext cx="767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entury Gothic"/>
                <a:ea typeface="Century Gothic"/>
                <a:cs typeface="Century Gothic"/>
                <a:sym typeface="Century Gothic"/>
              </a:rPr>
              <a:t>Columns with more than two labels encoded using ordinal encoder. </a:t>
            </a:r>
            <a:endParaRPr sz="1800">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48"/>
          <p:cNvSpPr txBox="1"/>
          <p:nvPr/>
        </p:nvSpPr>
        <p:spPr>
          <a:xfrm>
            <a:off x="900750" y="2258450"/>
            <a:ext cx="73425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Extracted features from columns having datetime data</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b="1" sz="20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a:solidFill>
                  <a:schemeClr val="dk1"/>
                </a:solidFill>
                <a:latin typeface="Century Gothic"/>
                <a:ea typeface="Century Gothic"/>
                <a:cs typeface="Century Gothic"/>
                <a:sym typeface="Century Gothic"/>
              </a:rPr>
              <a:t>Features like ‘Year’ , ‘Month’, ‘Week’, ‘Day’, ‘Hour’, ‘Minute’ were extracted from the datetime features.</a:t>
            </a:r>
            <a:endParaRPr b="1" sz="2000">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nvSpPr>
        <p:spPr>
          <a:xfrm>
            <a:off x="0" y="112649"/>
            <a:ext cx="35071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Business Problem:</a:t>
            </a:r>
            <a:endParaRPr b="0" i="0" sz="1400" u="none" cap="none" strike="noStrike">
              <a:solidFill>
                <a:srgbClr val="000000"/>
              </a:solidFill>
              <a:latin typeface="Arial"/>
              <a:ea typeface="Arial"/>
              <a:cs typeface="Arial"/>
              <a:sym typeface="Arial"/>
            </a:endParaRPr>
          </a:p>
        </p:txBody>
      </p:sp>
      <p:sp>
        <p:nvSpPr>
          <p:cNvPr id="189" name="Google Shape;189;p31"/>
          <p:cNvSpPr txBox="1"/>
          <p:nvPr/>
        </p:nvSpPr>
        <p:spPr>
          <a:xfrm>
            <a:off x="31" y="1736286"/>
            <a:ext cx="89589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entury Gothic"/>
                <a:ea typeface="Century Gothic"/>
                <a:cs typeface="Century Gothic"/>
                <a:sym typeface="Century Gothic"/>
              </a:rPr>
              <a:t>Objective:</a:t>
            </a:r>
            <a:endParaRPr b="1" i="0" sz="20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t/>
            </a:r>
            <a:endParaRPr b="1" sz="2000">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Whenever a </a:t>
            </a:r>
            <a:r>
              <a:rPr lang="en-US" sz="1800">
                <a:solidFill>
                  <a:schemeClr val="dk1"/>
                </a:solidFill>
                <a:latin typeface="Century Gothic"/>
                <a:ea typeface="Century Gothic"/>
                <a:cs typeface="Century Gothic"/>
                <a:sym typeface="Century Gothic"/>
              </a:rPr>
              <a:t>service</a:t>
            </a:r>
            <a:r>
              <a:rPr lang="en-US" sz="1800">
                <a:solidFill>
                  <a:schemeClr val="dk1"/>
                </a:solidFill>
                <a:latin typeface="Century Gothic"/>
                <a:ea typeface="Century Gothic"/>
                <a:cs typeface="Century Gothic"/>
                <a:sym typeface="Century Gothic"/>
              </a:rPr>
              <a:t> being provided to the customer is disrupted, the</a:t>
            </a:r>
            <a:r>
              <a:rPr lang="en-US" sz="1800">
                <a:solidFill>
                  <a:schemeClr val="dk1"/>
                </a:solidFill>
                <a:latin typeface="Century Gothic"/>
                <a:ea typeface="Century Gothic"/>
                <a:cs typeface="Century Gothic"/>
                <a:sym typeface="Century Gothic"/>
              </a:rPr>
              <a:t> customer raises a complaint to the customer service; who in turn raises a ticket. </a:t>
            </a:r>
            <a:endParaRPr sz="1800">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When an incident is logged, a lot of data related to the incident is recorded for ex: time, status …</a:t>
            </a:r>
            <a:endParaRPr sz="1800">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Our objective is to predict the impact of an incident i.e whether it is High, Medium or Low, so that the company can optimize the resource allocation to focus on the important incidents.</a:t>
            </a:r>
            <a:endParaRPr sz="1800">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A quicker resolution translates to customer satisfaction/retention which leads to better business.</a:t>
            </a:r>
            <a:endParaRPr sz="1800">
              <a:solidFill>
                <a:schemeClr val="dk1"/>
              </a:solidFill>
              <a:latin typeface="Century Gothic"/>
              <a:ea typeface="Century Gothic"/>
              <a:cs typeface="Century Gothic"/>
              <a:sym typeface="Century Gothic"/>
            </a:endParaRPr>
          </a:p>
          <a:p>
            <a:pPr indent="0" lvl="0" marL="914400" marR="0" rtl="0" algn="l">
              <a:lnSpc>
                <a:spcPct val="100000"/>
              </a:lnSpc>
              <a:spcBef>
                <a:spcPts val="0"/>
              </a:spcBef>
              <a:spcAft>
                <a:spcPts val="0"/>
              </a:spcAft>
              <a:buNone/>
            </a:pPr>
            <a:r>
              <a:t/>
            </a:r>
            <a:endParaRPr sz="2000">
              <a:solidFill>
                <a:schemeClr val="dk1"/>
              </a:solidFill>
              <a:latin typeface="Century Gothic"/>
              <a:ea typeface="Century Gothic"/>
              <a:cs typeface="Century Gothic"/>
              <a:sym typeface="Century Gothic"/>
            </a:endParaRPr>
          </a:p>
        </p:txBody>
      </p:sp>
      <p:pic>
        <p:nvPicPr>
          <p:cNvPr id="190" name="Google Shape;190;p31"/>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191" name="Google Shape;191;p31"/>
          <p:cNvSpPr txBox="1"/>
          <p:nvPr/>
        </p:nvSpPr>
        <p:spPr>
          <a:xfrm>
            <a:off x="0" y="733413"/>
            <a:ext cx="7349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Century Gothic"/>
                <a:ea typeface="Century Gothic"/>
                <a:cs typeface="Century Gothic"/>
                <a:sym typeface="Century Gothic"/>
              </a:rPr>
              <a:t>To predict the impact of the incident raised by the customer.</a:t>
            </a:r>
            <a:endParaRPr>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9"/>
          <p:cNvPicPr preferRelativeResize="0"/>
          <p:nvPr/>
        </p:nvPicPr>
        <p:blipFill>
          <a:blip r:embed="rId3">
            <a:alphaModFix/>
          </a:blip>
          <a:stretch>
            <a:fillRect/>
          </a:stretch>
        </p:blipFill>
        <p:spPr>
          <a:xfrm>
            <a:off x="574600" y="1212975"/>
            <a:ext cx="3437475" cy="2363775"/>
          </a:xfrm>
          <a:prstGeom prst="rect">
            <a:avLst/>
          </a:prstGeom>
          <a:noFill/>
          <a:ln>
            <a:noFill/>
          </a:ln>
        </p:spPr>
      </p:pic>
      <p:pic>
        <p:nvPicPr>
          <p:cNvPr id="336" name="Google Shape;336;p49"/>
          <p:cNvPicPr preferRelativeResize="0"/>
          <p:nvPr/>
        </p:nvPicPr>
        <p:blipFill>
          <a:blip r:embed="rId4">
            <a:alphaModFix/>
          </a:blip>
          <a:stretch>
            <a:fillRect/>
          </a:stretch>
        </p:blipFill>
        <p:spPr>
          <a:xfrm>
            <a:off x="4968625" y="1279242"/>
            <a:ext cx="3271650" cy="2302283"/>
          </a:xfrm>
          <a:prstGeom prst="rect">
            <a:avLst/>
          </a:prstGeom>
          <a:noFill/>
          <a:ln>
            <a:noFill/>
          </a:ln>
        </p:spPr>
      </p:pic>
      <p:pic>
        <p:nvPicPr>
          <p:cNvPr id="337" name="Google Shape;337;p49"/>
          <p:cNvPicPr preferRelativeResize="0"/>
          <p:nvPr/>
        </p:nvPicPr>
        <p:blipFill>
          <a:blip r:embed="rId5">
            <a:alphaModFix/>
          </a:blip>
          <a:stretch>
            <a:fillRect/>
          </a:stretch>
        </p:blipFill>
        <p:spPr>
          <a:xfrm>
            <a:off x="4968625" y="4252161"/>
            <a:ext cx="3271650" cy="2213189"/>
          </a:xfrm>
          <a:prstGeom prst="rect">
            <a:avLst/>
          </a:prstGeom>
          <a:noFill/>
          <a:ln>
            <a:noFill/>
          </a:ln>
        </p:spPr>
      </p:pic>
      <p:pic>
        <p:nvPicPr>
          <p:cNvPr id="338" name="Google Shape;338;p49"/>
          <p:cNvPicPr preferRelativeResize="0"/>
          <p:nvPr/>
        </p:nvPicPr>
        <p:blipFill>
          <a:blip r:embed="rId6">
            <a:alphaModFix/>
          </a:blip>
          <a:stretch>
            <a:fillRect/>
          </a:stretch>
        </p:blipFill>
        <p:spPr>
          <a:xfrm>
            <a:off x="740428" y="4248150"/>
            <a:ext cx="3271650" cy="2221199"/>
          </a:xfrm>
          <a:prstGeom prst="rect">
            <a:avLst/>
          </a:prstGeom>
          <a:noFill/>
          <a:ln>
            <a:noFill/>
          </a:ln>
        </p:spPr>
      </p:pic>
      <p:sp>
        <p:nvSpPr>
          <p:cNvPr id="339" name="Google Shape;339;p49"/>
          <p:cNvSpPr txBox="1"/>
          <p:nvPr/>
        </p:nvSpPr>
        <p:spPr>
          <a:xfrm>
            <a:off x="740425" y="463375"/>
            <a:ext cx="73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Year wise extracted features</a:t>
            </a:r>
            <a:endParaRPr b="1" sz="2000">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346" name="Google Shape;346;p50"/>
          <p:cNvPicPr preferRelativeResize="0"/>
          <p:nvPr/>
        </p:nvPicPr>
        <p:blipFill>
          <a:blip r:embed="rId3">
            <a:alphaModFix/>
          </a:blip>
          <a:stretch>
            <a:fillRect/>
          </a:stretch>
        </p:blipFill>
        <p:spPr>
          <a:xfrm>
            <a:off x="630474" y="807700"/>
            <a:ext cx="3710650" cy="2136775"/>
          </a:xfrm>
          <a:prstGeom prst="rect">
            <a:avLst/>
          </a:prstGeom>
          <a:noFill/>
          <a:ln>
            <a:noFill/>
          </a:ln>
        </p:spPr>
      </p:pic>
      <p:pic>
        <p:nvPicPr>
          <p:cNvPr id="347" name="Google Shape;347;p50"/>
          <p:cNvPicPr preferRelativeResize="0"/>
          <p:nvPr/>
        </p:nvPicPr>
        <p:blipFill>
          <a:blip r:embed="rId4">
            <a:alphaModFix/>
          </a:blip>
          <a:stretch>
            <a:fillRect/>
          </a:stretch>
        </p:blipFill>
        <p:spPr>
          <a:xfrm>
            <a:off x="4849550" y="771438"/>
            <a:ext cx="3835248" cy="2209300"/>
          </a:xfrm>
          <a:prstGeom prst="rect">
            <a:avLst/>
          </a:prstGeom>
          <a:noFill/>
          <a:ln>
            <a:noFill/>
          </a:ln>
        </p:spPr>
      </p:pic>
      <p:sp>
        <p:nvSpPr>
          <p:cNvPr id="348" name="Google Shape;348;p50"/>
          <p:cNvSpPr txBox="1"/>
          <p:nvPr/>
        </p:nvSpPr>
        <p:spPr>
          <a:xfrm>
            <a:off x="741400" y="315100"/>
            <a:ext cx="73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Month wise </a:t>
            </a:r>
            <a:r>
              <a:rPr b="1" lang="en-US" sz="2000">
                <a:solidFill>
                  <a:schemeClr val="dk1"/>
                </a:solidFill>
                <a:latin typeface="Century Gothic"/>
                <a:ea typeface="Century Gothic"/>
                <a:cs typeface="Century Gothic"/>
                <a:sym typeface="Century Gothic"/>
              </a:rPr>
              <a:t>extracted features</a:t>
            </a:r>
            <a:endParaRPr b="1" sz="2000">
              <a:latin typeface="Century Gothic"/>
              <a:ea typeface="Century Gothic"/>
              <a:cs typeface="Century Gothic"/>
              <a:sym typeface="Century Gothic"/>
            </a:endParaRPr>
          </a:p>
        </p:txBody>
      </p:sp>
      <p:pic>
        <p:nvPicPr>
          <p:cNvPr id="349" name="Google Shape;349;p50"/>
          <p:cNvPicPr preferRelativeResize="0"/>
          <p:nvPr/>
        </p:nvPicPr>
        <p:blipFill>
          <a:blip r:embed="rId5">
            <a:alphaModFix/>
          </a:blip>
          <a:stretch>
            <a:fillRect/>
          </a:stretch>
        </p:blipFill>
        <p:spPr>
          <a:xfrm>
            <a:off x="741400" y="3428991"/>
            <a:ext cx="3710650" cy="2209310"/>
          </a:xfrm>
          <a:prstGeom prst="rect">
            <a:avLst/>
          </a:prstGeom>
          <a:noFill/>
          <a:ln>
            <a:noFill/>
          </a:ln>
        </p:spPr>
      </p:pic>
      <p:pic>
        <p:nvPicPr>
          <p:cNvPr id="350" name="Google Shape;350;p50"/>
          <p:cNvPicPr preferRelativeResize="0"/>
          <p:nvPr/>
        </p:nvPicPr>
        <p:blipFill>
          <a:blip r:embed="rId6">
            <a:alphaModFix/>
          </a:blip>
          <a:stretch>
            <a:fillRect/>
          </a:stretch>
        </p:blipFill>
        <p:spPr>
          <a:xfrm>
            <a:off x="4735000" y="3429000"/>
            <a:ext cx="4064351" cy="237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357" name="Google Shape;357;p51"/>
          <p:cNvPicPr preferRelativeResize="0"/>
          <p:nvPr/>
        </p:nvPicPr>
        <p:blipFill>
          <a:blip r:embed="rId3">
            <a:alphaModFix/>
          </a:blip>
          <a:stretch>
            <a:fillRect/>
          </a:stretch>
        </p:blipFill>
        <p:spPr>
          <a:xfrm>
            <a:off x="274450" y="1157050"/>
            <a:ext cx="4178151" cy="2362704"/>
          </a:xfrm>
          <a:prstGeom prst="rect">
            <a:avLst/>
          </a:prstGeom>
          <a:noFill/>
          <a:ln>
            <a:noFill/>
          </a:ln>
        </p:spPr>
      </p:pic>
      <p:pic>
        <p:nvPicPr>
          <p:cNvPr id="358" name="Google Shape;358;p51"/>
          <p:cNvPicPr preferRelativeResize="0"/>
          <p:nvPr/>
        </p:nvPicPr>
        <p:blipFill>
          <a:blip r:embed="rId4">
            <a:alphaModFix/>
          </a:blip>
          <a:stretch>
            <a:fillRect/>
          </a:stretch>
        </p:blipFill>
        <p:spPr>
          <a:xfrm>
            <a:off x="4572000" y="1101525"/>
            <a:ext cx="4595650" cy="2473761"/>
          </a:xfrm>
          <a:prstGeom prst="rect">
            <a:avLst/>
          </a:prstGeom>
          <a:noFill/>
          <a:ln>
            <a:noFill/>
          </a:ln>
        </p:spPr>
      </p:pic>
      <p:sp>
        <p:nvSpPr>
          <p:cNvPr id="359" name="Google Shape;359;p51"/>
          <p:cNvSpPr txBox="1"/>
          <p:nvPr/>
        </p:nvSpPr>
        <p:spPr>
          <a:xfrm>
            <a:off x="204400" y="228600"/>
            <a:ext cx="73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Week wise </a:t>
            </a:r>
            <a:r>
              <a:rPr b="1" lang="en-US" sz="2000">
                <a:solidFill>
                  <a:schemeClr val="dk1"/>
                </a:solidFill>
                <a:latin typeface="Century Gothic"/>
                <a:ea typeface="Century Gothic"/>
                <a:cs typeface="Century Gothic"/>
                <a:sym typeface="Century Gothic"/>
              </a:rPr>
              <a:t>extracted features</a:t>
            </a:r>
            <a:endParaRPr b="1" sz="2000">
              <a:latin typeface="Century Gothic"/>
              <a:ea typeface="Century Gothic"/>
              <a:cs typeface="Century Gothic"/>
              <a:sym typeface="Century Gothic"/>
            </a:endParaRPr>
          </a:p>
        </p:txBody>
      </p:sp>
      <p:pic>
        <p:nvPicPr>
          <p:cNvPr id="360" name="Google Shape;360;p51"/>
          <p:cNvPicPr preferRelativeResize="0"/>
          <p:nvPr/>
        </p:nvPicPr>
        <p:blipFill>
          <a:blip r:embed="rId5">
            <a:alphaModFix/>
          </a:blip>
          <a:stretch>
            <a:fillRect/>
          </a:stretch>
        </p:blipFill>
        <p:spPr>
          <a:xfrm>
            <a:off x="204400" y="4159075"/>
            <a:ext cx="4318249" cy="2217339"/>
          </a:xfrm>
          <a:prstGeom prst="rect">
            <a:avLst/>
          </a:prstGeom>
          <a:noFill/>
          <a:ln>
            <a:noFill/>
          </a:ln>
        </p:spPr>
      </p:pic>
      <p:pic>
        <p:nvPicPr>
          <p:cNvPr id="361" name="Google Shape;361;p51"/>
          <p:cNvPicPr preferRelativeResize="0"/>
          <p:nvPr/>
        </p:nvPicPr>
        <p:blipFill>
          <a:blip r:embed="rId6">
            <a:alphaModFix/>
          </a:blip>
          <a:stretch>
            <a:fillRect/>
          </a:stretch>
        </p:blipFill>
        <p:spPr>
          <a:xfrm>
            <a:off x="4522650" y="4159075"/>
            <a:ext cx="4644992" cy="2217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368" name="Google Shape;368;p52"/>
          <p:cNvPicPr preferRelativeResize="0"/>
          <p:nvPr/>
        </p:nvPicPr>
        <p:blipFill>
          <a:blip r:embed="rId3">
            <a:alphaModFix/>
          </a:blip>
          <a:stretch>
            <a:fillRect/>
          </a:stretch>
        </p:blipFill>
        <p:spPr>
          <a:xfrm>
            <a:off x="666900" y="998850"/>
            <a:ext cx="4046062" cy="2115225"/>
          </a:xfrm>
          <a:prstGeom prst="rect">
            <a:avLst/>
          </a:prstGeom>
          <a:noFill/>
          <a:ln>
            <a:noFill/>
          </a:ln>
        </p:spPr>
      </p:pic>
      <p:pic>
        <p:nvPicPr>
          <p:cNvPr id="369" name="Google Shape;369;p52"/>
          <p:cNvPicPr preferRelativeResize="0"/>
          <p:nvPr/>
        </p:nvPicPr>
        <p:blipFill>
          <a:blip r:embed="rId4">
            <a:alphaModFix/>
          </a:blip>
          <a:stretch>
            <a:fillRect/>
          </a:stretch>
        </p:blipFill>
        <p:spPr>
          <a:xfrm>
            <a:off x="5195750" y="998850"/>
            <a:ext cx="3603175" cy="2115225"/>
          </a:xfrm>
          <a:prstGeom prst="rect">
            <a:avLst/>
          </a:prstGeom>
          <a:noFill/>
          <a:ln>
            <a:noFill/>
          </a:ln>
        </p:spPr>
      </p:pic>
      <p:sp>
        <p:nvSpPr>
          <p:cNvPr id="370" name="Google Shape;370;p52"/>
          <p:cNvSpPr txBox="1"/>
          <p:nvPr/>
        </p:nvSpPr>
        <p:spPr>
          <a:xfrm>
            <a:off x="666900" y="228600"/>
            <a:ext cx="498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entury Gothic"/>
                <a:ea typeface="Century Gothic"/>
                <a:cs typeface="Century Gothic"/>
                <a:sym typeface="Century Gothic"/>
              </a:rPr>
              <a:t>Day</a:t>
            </a:r>
            <a:r>
              <a:rPr b="1" lang="en-US" sz="2000">
                <a:solidFill>
                  <a:schemeClr val="dk1"/>
                </a:solidFill>
                <a:latin typeface="Century Gothic"/>
                <a:ea typeface="Century Gothic"/>
                <a:cs typeface="Century Gothic"/>
                <a:sym typeface="Century Gothic"/>
              </a:rPr>
              <a:t> wise </a:t>
            </a:r>
            <a:r>
              <a:rPr b="1" lang="en-US" sz="2000">
                <a:solidFill>
                  <a:schemeClr val="dk1"/>
                </a:solidFill>
                <a:latin typeface="Century Gothic"/>
                <a:ea typeface="Century Gothic"/>
                <a:cs typeface="Century Gothic"/>
                <a:sym typeface="Century Gothic"/>
              </a:rPr>
              <a:t>extracted features</a:t>
            </a:r>
            <a:endParaRPr b="1" sz="2000">
              <a:solidFill>
                <a:schemeClr val="dk1"/>
              </a:solidFill>
              <a:latin typeface="Century Gothic"/>
              <a:ea typeface="Century Gothic"/>
              <a:cs typeface="Century Gothic"/>
              <a:sym typeface="Century Gothic"/>
            </a:endParaRPr>
          </a:p>
        </p:txBody>
      </p:sp>
      <p:pic>
        <p:nvPicPr>
          <p:cNvPr id="371" name="Google Shape;371;p52"/>
          <p:cNvPicPr preferRelativeResize="0"/>
          <p:nvPr/>
        </p:nvPicPr>
        <p:blipFill>
          <a:blip r:embed="rId5">
            <a:alphaModFix/>
          </a:blip>
          <a:stretch>
            <a:fillRect/>
          </a:stretch>
        </p:blipFill>
        <p:spPr>
          <a:xfrm>
            <a:off x="716925" y="3641550"/>
            <a:ext cx="3996050" cy="2273700"/>
          </a:xfrm>
          <a:prstGeom prst="rect">
            <a:avLst/>
          </a:prstGeom>
          <a:noFill/>
          <a:ln>
            <a:noFill/>
          </a:ln>
        </p:spPr>
      </p:pic>
      <p:pic>
        <p:nvPicPr>
          <p:cNvPr id="372" name="Google Shape;372;p52"/>
          <p:cNvPicPr preferRelativeResize="0"/>
          <p:nvPr/>
        </p:nvPicPr>
        <p:blipFill>
          <a:blip r:embed="rId6">
            <a:alphaModFix/>
          </a:blip>
          <a:stretch>
            <a:fillRect/>
          </a:stretch>
        </p:blipFill>
        <p:spPr>
          <a:xfrm>
            <a:off x="5195750" y="3641550"/>
            <a:ext cx="3719525" cy="227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379" name="Google Shape;379;p53"/>
          <p:cNvPicPr preferRelativeResize="0"/>
          <p:nvPr/>
        </p:nvPicPr>
        <p:blipFill>
          <a:blip r:embed="rId3">
            <a:alphaModFix/>
          </a:blip>
          <a:stretch>
            <a:fillRect/>
          </a:stretch>
        </p:blipFill>
        <p:spPr>
          <a:xfrm>
            <a:off x="418500" y="1853400"/>
            <a:ext cx="8306976" cy="4870822"/>
          </a:xfrm>
          <a:prstGeom prst="rect">
            <a:avLst/>
          </a:prstGeom>
          <a:noFill/>
          <a:ln>
            <a:noFill/>
          </a:ln>
        </p:spPr>
      </p:pic>
      <p:sp>
        <p:nvSpPr>
          <p:cNvPr id="380" name="Google Shape;380;p53"/>
          <p:cNvSpPr txBox="1"/>
          <p:nvPr/>
        </p:nvSpPr>
        <p:spPr>
          <a:xfrm>
            <a:off x="477625" y="126300"/>
            <a:ext cx="83070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Feature selection using Chi-Square and KBest </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b="1" sz="2000">
              <a:latin typeface="Century Gothic"/>
              <a:ea typeface="Century Gothic"/>
              <a:cs typeface="Century Gothic"/>
              <a:sym typeface="Century Gothic"/>
            </a:endParaRPr>
          </a:p>
          <a:p>
            <a:pPr indent="0" lvl="0" marL="0" rtl="0" algn="l">
              <a:spcBef>
                <a:spcPts val="0"/>
              </a:spcBef>
              <a:spcAft>
                <a:spcPts val="0"/>
              </a:spcAft>
              <a:buNone/>
            </a:pPr>
            <a:r>
              <a:rPr b="1" lang="en-US" sz="1800">
                <a:latin typeface="Century Gothic"/>
                <a:ea typeface="Century Gothic"/>
                <a:cs typeface="Century Gothic"/>
                <a:sym typeface="Century Gothic"/>
              </a:rPr>
              <a:t>Features selected:</a:t>
            </a:r>
            <a:endParaRPr b="1" sz="18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a:latin typeface="Century Gothic"/>
                <a:ea typeface="Century Gothic"/>
                <a:cs typeface="Century Gothic"/>
                <a:sym typeface="Century Gothic"/>
              </a:rPr>
              <a:t>'urgency', 'priority', 'knowledge', 'opened_by', 'u_priority_confirmation', 'number'  , 'closed_at_minute',  'resolved_by',  'opened_at_day', 'assigned_to', 'sys_updated_at_day', 'opened_at_hour', 'resolved_at_day'</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54"/>
          <p:cNvSpPr txBox="1"/>
          <p:nvPr/>
        </p:nvSpPr>
        <p:spPr>
          <a:xfrm>
            <a:off x="418500" y="2351550"/>
            <a:ext cx="830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Mutual information classification:</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b="1" lang="en-US" sz="1800">
                <a:latin typeface="Century Gothic"/>
                <a:ea typeface="Century Gothic"/>
                <a:cs typeface="Century Gothic"/>
                <a:sym typeface="Century Gothic"/>
              </a:rPr>
              <a:t>Features selected</a:t>
            </a:r>
            <a:r>
              <a:rPr lang="en-US" sz="1800">
                <a:latin typeface="Century Gothic"/>
                <a:ea typeface="Century Gothic"/>
                <a:cs typeface="Century Gothic"/>
                <a:sym typeface="Century Gothic"/>
              </a:rPr>
              <a:t> :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‘active', 'made_sla', 'urgency', 'priority', 'contact_type', 'category',  	'assignment_group', 'number', 'caller_id', 'opened_by', ’'sys_updated_by', 'subcategory', 'u_symptom', 'assigned_to', 'resolved_by'.</a:t>
            </a:r>
            <a:endParaRPr sz="1800">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55"/>
          <p:cNvSpPr txBox="1"/>
          <p:nvPr/>
        </p:nvSpPr>
        <p:spPr>
          <a:xfrm>
            <a:off x="477625" y="126300"/>
            <a:ext cx="8307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Feature importance using decision trees</a:t>
            </a:r>
            <a:r>
              <a:rPr b="1" lang="en-US" sz="2000">
                <a:latin typeface="Century Gothic"/>
                <a:ea typeface="Century Gothic"/>
                <a:cs typeface="Century Gothic"/>
                <a:sym typeface="Century Gothic"/>
              </a:rPr>
              <a:t>:</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b="1" lang="en-US" sz="1800">
                <a:latin typeface="Century Gothic"/>
                <a:ea typeface="Century Gothic"/>
                <a:cs typeface="Century Gothic"/>
                <a:sym typeface="Century Gothic"/>
              </a:rPr>
              <a:t>Features selected</a:t>
            </a:r>
            <a:r>
              <a:rPr lang="en-US" sz="1800">
                <a:latin typeface="Century Gothic"/>
                <a:ea typeface="Century Gothic"/>
                <a:cs typeface="Century Gothic"/>
                <a:sym typeface="Century Gothic"/>
              </a:rPr>
              <a:t> : </a:t>
            </a:r>
            <a:endParaRPr sz="18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a:latin typeface="Century Gothic"/>
                <a:ea typeface="Century Gothic"/>
                <a:cs typeface="Century Gothic"/>
                <a:sym typeface="Century Gothic"/>
              </a:rPr>
              <a:t>'priority', 'urgency', 'number', 'subcategory', 'u_symptom',</a:t>
            </a:r>
            <a:endParaRPr sz="18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a:latin typeface="Century Gothic"/>
                <a:ea typeface="Century Gothic"/>
                <a:cs typeface="Century Gothic"/>
                <a:sym typeface="Century Gothic"/>
              </a:rPr>
              <a:t>'opened_at_day', 'opened_by', 'location', 'opened_at_minute',</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 ‘resolved_at_hour', 'resolved_at_week', 'sys_mod_count', closed_at_hour'</a:t>
            </a:r>
            <a:endParaRPr sz="1800">
              <a:latin typeface="Century Gothic"/>
              <a:ea typeface="Century Gothic"/>
              <a:cs typeface="Century Gothic"/>
              <a:sym typeface="Century Gothic"/>
            </a:endParaRPr>
          </a:p>
        </p:txBody>
      </p:sp>
      <p:pic>
        <p:nvPicPr>
          <p:cNvPr id="395" name="Google Shape;395;p55"/>
          <p:cNvPicPr preferRelativeResize="0"/>
          <p:nvPr/>
        </p:nvPicPr>
        <p:blipFill>
          <a:blip r:embed="rId3">
            <a:alphaModFix/>
          </a:blip>
          <a:stretch>
            <a:fillRect/>
          </a:stretch>
        </p:blipFill>
        <p:spPr>
          <a:xfrm>
            <a:off x="585950" y="2281200"/>
            <a:ext cx="7742000" cy="4489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56"/>
          <p:cNvSpPr txBox="1"/>
          <p:nvPr/>
        </p:nvSpPr>
        <p:spPr>
          <a:xfrm>
            <a:off x="902100" y="228600"/>
            <a:ext cx="7339800" cy="14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latin typeface="Century Gothic"/>
                <a:ea typeface="Century Gothic"/>
                <a:cs typeface="Century Gothic"/>
                <a:sym typeface="Century Gothic"/>
              </a:rPr>
              <a:t>list of features removed</a:t>
            </a:r>
            <a:r>
              <a:rPr b="1" lang="en-US" sz="2000">
                <a:latin typeface="Century Gothic"/>
                <a:ea typeface="Century Gothic"/>
                <a:cs typeface="Century Gothic"/>
                <a:sym typeface="Century Gothic"/>
              </a:rPr>
              <a:t>:</a:t>
            </a:r>
            <a:r>
              <a:rPr lang="en-US"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403" name="Google Shape;403;p56"/>
          <p:cNvSpPr txBox="1"/>
          <p:nvPr/>
        </p:nvSpPr>
        <p:spPr>
          <a:xfrm>
            <a:off x="14179375" y="1668150"/>
            <a:ext cx="73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4" name="Google Shape;404;p56"/>
          <p:cNvSpPr txBox="1"/>
          <p:nvPr/>
        </p:nvSpPr>
        <p:spPr>
          <a:xfrm>
            <a:off x="902100" y="5316525"/>
            <a:ext cx="7339800" cy="14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latin typeface="Century Gothic"/>
                <a:ea typeface="Century Gothic"/>
                <a:cs typeface="Century Gothic"/>
                <a:sym typeface="Century Gothic"/>
              </a:rPr>
              <a:t>list of features selected:</a:t>
            </a:r>
            <a:endParaRPr b="1"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sz="1800">
                <a:latin typeface="Century Gothic"/>
                <a:ea typeface="Century Gothic"/>
                <a:cs typeface="Century Gothic"/>
                <a:sym typeface="Century Gothic"/>
              </a:rPr>
              <a:t>'priority', 'opened_by', 'number', 'urgency'</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405" name="Google Shape;405;p56"/>
          <p:cNvPicPr preferRelativeResize="0"/>
          <p:nvPr/>
        </p:nvPicPr>
        <p:blipFill>
          <a:blip r:embed="rId3">
            <a:alphaModFix/>
          </a:blip>
          <a:stretch>
            <a:fillRect/>
          </a:stretch>
        </p:blipFill>
        <p:spPr>
          <a:xfrm>
            <a:off x="1019888" y="846573"/>
            <a:ext cx="7104236" cy="41926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nvSpPr>
        <p:spPr>
          <a:xfrm>
            <a:off x="3171008" y="2943398"/>
            <a:ext cx="327608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Model Building</a:t>
            </a:r>
            <a:endParaRPr b="0" i="0" sz="1400" u="none" cap="none" strike="noStrike">
              <a:solidFill>
                <a:srgbClr val="000000"/>
              </a:solidFill>
              <a:latin typeface="Arial"/>
              <a:ea typeface="Arial"/>
              <a:cs typeface="Arial"/>
              <a:sym typeface="Arial"/>
            </a:endParaRPr>
          </a:p>
        </p:txBody>
      </p:sp>
      <p:pic>
        <p:nvPicPr>
          <p:cNvPr id="411" name="Google Shape;411;p57"/>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58"/>
          <p:cNvSpPr txBox="1"/>
          <p:nvPr/>
        </p:nvSpPr>
        <p:spPr>
          <a:xfrm>
            <a:off x="884250" y="3021150"/>
            <a:ext cx="7375500" cy="8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000">
                <a:solidFill>
                  <a:schemeClr val="dk1"/>
                </a:solidFill>
                <a:latin typeface="Century Gothic"/>
                <a:ea typeface="Century Gothic"/>
                <a:cs typeface="Century Gothic"/>
                <a:sym typeface="Century Gothic"/>
              </a:rPr>
              <a:t>Experimenting with different models:</a:t>
            </a:r>
            <a:endParaRPr b="1" sz="2000">
              <a:solidFill>
                <a:schemeClr val="dk1"/>
              </a:solidFill>
              <a:latin typeface="Century Gothic"/>
              <a:ea typeface="Century Gothic"/>
              <a:cs typeface="Century Gothic"/>
              <a:sym typeface="Century Gothic"/>
            </a:endParaRPr>
          </a:p>
          <a:p>
            <a:pPr indent="0" lvl="0" marL="0" rtl="0" algn="ctr">
              <a:lnSpc>
                <a:spcPct val="115000"/>
              </a:lnSpc>
              <a:spcBef>
                <a:spcPts val="0"/>
              </a:spcBef>
              <a:spcAft>
                <a:spcPts val="0"/>
              </a:spcAft>
              <a:buNone/>
            </a:pPr>
            <a:r>
              <a:rPr lang="en-US" sz="1800">
                <a:solidFill>
                  <a:schemeClr val="dk1"/>
                </a:solidFill>
                <a:latin typeface="Century Gothic"/>
                <a:ea typeface="Century Gothic"/>
                <a:cs typeface="Century Gothic"/>
                <a:sym typeface="Century Gothic"/>
              </a:rPr>
              <a:t>Classification reports and confusion matrices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197" name="Google Shape;197;p32"/>
          <p:cNvSpPr txBox="1"/>
          <p:nvPr/>
        </p:nvSpPr>
        <p:spPr>
          <a:xfrm>
            <a:off x="370390" y="266218"/>
            <a:ext cx="613458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Project Architecture </a:t>
            </a:r>
            <a:endParaRPr b="0" i="0" sz="1400" u="none" cap="none" strike="noStrike">
              <a:solidFill>
                <a:srgbClr val="000000"/>
              </a:solidFill>
              <a:latin typeface="Arial"/>
              <a:ea typeface="Arial"/>
              <a:cs typeface="Arial"/>
              <a:sym typeface="Arial"/>
            </a:endParaRPr>
          </a:p>
        </p:txBody>
      </p:sp>
      <p:pic>
        <p:nvPicPr>
          <p:cNvPr id="198" name="Google Shape;198;p32"/>
          <p:cNvPicPr preferRelativeResize="0"/>
          <p:nvPr/>
        </p:nvPicPr>
        <p:blipFill>
          <a:blip r:embed="rId4">
            <a:alphaModFix/>
          </a:blip>
          <a:stretch>
            <a:fillRect/>
          </a:stretch>
        </p:blipFill>
        <p:spPr>
          <a:xfrm>
            <a:off x="1182113" y="789438"/>
            <a:ext cx="6779780" cy="57637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59"/>
          <p:cNvSpPr txBox="1"/>
          <p:nvPr/>
        </p:nvSpPr>
        <p:spPr>
          <a:xfrm>
            <a:off x="809675" y="26030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Gaussian naive bayes: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26" name="Google Shape;426;p59"/>
          <p:cNvPicPr preferRelativeResize="0"/>
          <p:nvPr/>
        </p:nvPicPr>
        <p:blipFill>
          <a:blip r:embed="rId3">
            <a:alphaModFix/>
          </a:blip>
          <a:stretch>
            <a:fillRect/>
          </a:stretch>
        </p:blipFill>
        <p:spPr>
          <a:xfrm>
            <a:off x="1323975" y="1358800"/>
            <a:ext cx="6254900" cy="2311204"/>
          </a:xfrm>
          <a:prstGeom prst="rect">
            <a:avLst/>
          </a:prstGeom>
          <a:noFill/>
          <a:ln>
            <a:noFill/>
          </a:ln>
        </p:spPr>
      </p:pic>
      <p:pic>
        <p:nvPicPr>
          <p:cNvPr id="427" name="Google Shape;427;p59"/>
          <p:cNvPicPr preferRelativeResize="0"/>
          <p:nvPr/>
        </p:nvPicPr>
        <p:blipFill>
          <a:blip r:embed="rId4">
            <a:alphaModFix/>
          </a:blip>
          <a:stretch>
            <a:fillRect/>
          </a:stretch>
        </p:blipFill>
        <p:spPr>
          <a:xfrm>
            <a:off x="2832350" y="3711006"/>
            <a:ext cx="3479312" cy="27940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60"/>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Gaussian Naive bayes: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35" name="Google Shape;435;p60"/>
          <p:cNvPicPr preferRelativeResize="0"/>
          <p:nvPr/>
        </p:nvPicPr>
        <p:blipFill rotWithShape="1">
          <a:blip r:embed="rId3">
            <a:alphaModFix/>
          </a:blip>
          <a:srcRect b="0" l="0" r="0" t="5419"/>
          <a:stretch/>
        </p:blipFill>
        <p:spPr>
          <a:xfrm>
            <a:off x="1395425" y="1256975"/>
            <a:ext cx="6353175" cy="2414250"/>
          </a:xfrm>
          <a:prstGeom prst="rect">
            <a:avLst/>
          </a:prstGeom>
          <a:noFill/>
          <a:ln>
            <a:noFill/>
          </a:ln>
        </p:spPr>
      </p:pic>
      <p:pic>
        <p:nvPicPr>
          <p:cNvPr id="436" name="Google Shape;436;p60"/>
          <p:cNvPicPr preferRelativeResize="0"/>
          <p:nvPr/>
        </p:nvPicPr>
        <p:blipFill>
          <a:blip r:embed="rId4">
            <a:alphaModFix/>
          </a:blip>
          <a:stretch>
            <a:fillRect/>
          </a:stretch>
        </p:blipFill>
        <p:spPr>
          <a:xfrm>
            <a:off x="2859050" y="3897575"/>
            <a:ext cx="3600824" cy="2757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61"/>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Logistic regression: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44" name="Google Shape;444;p61"/>
          <p:cNvPicPr preferRelativeResize="0"/>
          <p:nvPr/>
        </p:nvPicPr>
        <p:blipFill>
          <a:blip r:embed="rId3">
            <a:alphaModFix/>
          </a:blip>
          <a:stretch>
            <a:fillRect/>
          </a:stretch>
        </p:blipFill>
        <p:spPr>
          <a:xfrm>
            <a:off x="1403027" y="1506675"/>
            <a:ext cx="6337950" cy="2134900"/>
          </a:xfrm>
          <a:prstGeom prst="rect">
            <a:avLst/>
          </a:prstGeom>
          <a:noFill/>
          <a:ln>
            <a:noFill/>
          </a:ln>
        </p:spPr>
      </p:pic>
      <p:pic>
        <p:nvPicPr>
          <p:cNvPr id="445" name="Google Shape;445;p61"/>
          <p:cNvPicPr preferRelativeResize="0"/>
          <p:nvPr/>
        </p:nvPicPr>
        <p:blipFill>
          <a:blip r:embed="rId4">
            <a:alphaModFix/>
          </a:blip>
          <a:stretch>
            <a:fillRect/>
          </a:stretch>
        </p:blipFill>
        <p:spPr>
          <a:xfrm>
            <a:off x="3007075" y="3775500"/>
            <a:ext cx="3647600" cy="2987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62"/>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Logistic regression: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53" name="Google Shape;453;p62"/>
          <p:cNvPicPr preferRelativeResize="0"/>
          <p:nvPr/>
        </p:nvPicPr>
        <p:blipFill>
          <a:blip r:embed="rId3">
            <a:alphaModFix/>
          </a:blip>
          <a:stretch>
            <a:fillRect/>
          </a:stretch>
        </p:blipFill>
        <p:spPr>
          <a:xfrm>
            <a:off x="1599213" y="1395797"/>
            <a:ext cx="5945570" cy="2033200"/>
          </a:xfrm>
          <a:prstGeom prst="rect">
            <a:avLst/>
          </a:prstGeom>
          <a:noFill/>
          <a:ln>
            <a:noFill/>
          </a:ln>
        </p:spPr>
      </p:pic>
      <p:pic>
        <p:nvPicPr>
          <p:cNvPr id="454" name="Google Shape;454;p62"/>
          <p:cNvPicPr preferRelativeResize="0"/>
          <p:nvPr/>
        </p:nvPicPr>
        <p:blipFill>
          <a:blip r:embed="rId4">
            <a:alphaModFix/>
          </a:blip>
          <a:stretch>
            <a:fillRect/>
          </a:stretch>
        </p:blipFill>
        <p:spPr>
          <a:xfrm>
            <a:off x="2708600" y="3669300"/>
            <a:ext cx="3726800" cy="2994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63"/>
          <p:cNvSpPr txBox="1"/>
          <p:nvPr/>
        </p:nvSpPr>
        <p:spPr>
          <a:xfrm>
            <a:off x="809675" y="22860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Decision tree: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62" name="Google Shape;462;p63"/>
          <p:cNvPicPr preferRelativeResize="0"/>
          <p:nvPr/>
        </p:nvPicPr>
        <p:blipFill>
          <a:blip r:embed="rId3">
            <a:alphaModFix/>
          </a:blip>
          <a:stretch>
            <a:fillRect/>
          </a:stretch>
        </p:blipFill>
        <p:spPr>
          <a:xfrm>
            <a:off x="1723136" y="1284876"/>
            <a:ext cx="5697734" cy="2144125"/>
          </a:xfrm>
          <a:prstGeom prst="rect">
            <a:avLst/>
          </a:prstGeom>
          <a:noFill/>
          <a:ln>
            <a:noFill/>
          </a:ln>
        </p:spPr>
      </p:pic>
      <p:pic>
        <p:nvPicPr>
          <p:cNvPr id="463" name="Google Shape;463;p63"/>
          <p:cNvPicPr preferRelativeResize="0"/>
          <p:nvPr/>
        </p:nvPicPr>
        <p:blipFill>
          <a:blip r:embed="rId4">
            <a:alphaModFix/>
          </a:blip>
          <a:stretch>
            <a:fillRect/>
          </a:stretch>
        </p:blipFill>
        <p:spPr>
          <a:xfrm>
            <a:off x="2777850" y="3429006"/>
            <a:ext cx="3588304" cy="28775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64"/>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 </a:t>
            </a:r>
            <a:r>
              <a:rPr b="1" lang="en-US" sz="1800">
                <a:latin typeface="Century Gothic"/>
                <a:ea typeface="Century Gothic"/>
                <a:cs typeface="Century Gothic"/>
                <a:sym typeface="Century Gothic"/>
              </a:rPr>
              <a:t>Decision tree: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71" name="Google Shape;471;p64"/>
          <p:cNvPicPr preferRelativeResize="0"/>
          <p:nvPr/>
        </p:nvPicPr>
        <p:blipFill>
          <a:blip r:embed="rId3">
            <a:alphaModFix/>
          </a:blip>
          <a:stretch>
            <a:fillRect/>
          </a:stretch>
        </p:blipFill>
        <p:spPr>
          <a:xfrm>
            <a:off x="1723136" y="952126"/>
            <a:ext cx="5697734" cy="2144125"/>
          </a:xfrm>
          <a:prstGeom prst="rect">
            <a:avLst/>
          </a:prstGeom>
          <a:noFill/>
          <a:ln>
            <a:noFill/>
          </a:ln>
        </p:spPr>
      </p:pic>
      <p:pic>
        <p:nvPicPr>
          <p:cNvPr id="472" name="Google Shape;472;p64"/>
          <p:cNvPicPr preferRelativeResize="0"/>
          <p:nvPr/>
        </p:nvPicPr>
        <p:blipFill>
          <a:blip r:embed="rId4">
            <a:alphaModFix/>
          </a:blip>
          <a:stretch>
            <a:fillRect/>
          </a:stretch>
        </p:blipFill>
        <p:spPr>
          <a:xfrm>
            <a:off x="2777850" y="3096256"/>
            <a:ext cx="3588304" cy="28775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65"/>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Random forest: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80" name="Google Shape;480;p65"/>
          <p:cNvPicPr preferRelativeResize="0"/>
          <p:nvPr/>
        </p:nvPicPr>
        <p:blipFill>
          <a:blip r:embed="rId3">
            <a:alphaModFix/>
          </a:blip>
          <a:stretch>
            <a:fillRect/>
          </a:stretch>
        </p:blipFill>
        <p:spPr>
          <a:xfrm>
            <a:off x="1003400" y="902031"/>
            <a:ext cx="6381750" cy="2447925"/>
          </a:xfrm>
          <a:prstGeom prst="rect">
            <a:avLst/>
          </a:prstGeom>
          <a:noFill/>
          <a:ln>
            <a:noFill/>
          </a:ln>
        </p:spPr>
      </p:pic>
      <p:pic>
        <p:nvPicPr>
          <p:cNvPr id="481" name="Google Shape;481;p65"/>
          <p:cNvPicPr preferRelativeResize="0"/>
          <p:nvPr/>
        </p:nvPicPr>
        <p:blipFill>
          <a:blip r:embed="rId4">
            <a:alphaModFix/>
          </a:blip>
          <a:stretch>
            <a:fillRect/>
          </a:stretch>
        </p:blipFill>
        <p:spPr>
          <a:xfrm>
            <a:off x="2741675" y="3571781"/>
            <a:ext cx="3660639" cy="298141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66"/>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Random forest:</a:t>
            </a:r>
            <a:r>
              <a:rPr b="1" lang="en-US" sz="1800">
                <a:latin typeface="Century Gothic"/>
                <a:ea typeface="Century Gothic"/>
                <a:cs typeface="Century Gothic"/>
                <a:sym typeface="Century Gothic"/>
              </a:rPr>
              <a:t>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89" name="Google Shape;489;p66"/>
          <p:cNvPicPr preferRelativeResize="0"/>
          <p:nvPr/>
        </p:nvPicPr>
        <p:blipFill>
          <a:blip r:embed="rId3">
            <a:alphaModFix/>
          </a:blip>
          <a:stretch>
            <a:fillRect/>
          </a:stretch>
        </p:blipFill>
        <p:spPr>
          <a:xfrm>
            <a:off x="1452550" y="865081"/>
            <a:ext cx="6238875" cy="2400300"/>
          </a:xfrm>
          <a:prstGeom prst="rect">
            <a:avLst/>
          </a:prstGeom>
          <a:noFill/>
          <a:ln>
            <a:noFill/>
          </a:ln>
        </p:spPr>
      </p:pic>
      <p:pic>
        <p:nvPicPr>
          <p:cNvPr id="490" name="Google Shape;490;p66"/>
          <p:cNvPicPr preferRelativeResize="0"/>
          <p:nvPr/>
        </p:nvPicPr>
        <p:blipFill>
          <a:blip r:embed="rId4">
            <a:alphaModFix/>
          </a:blip>
          <a:stretch>
            <a:fillRect/>
          </a:stretch>
        </p:blipFill>
        <p:spPr>
          <a:xfrm>
            <a:off x="2666738" y="3429006"/>
            <a:ext cx="3810492" cy="30290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67"/>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XGBoost:</a:t>
            </a:r>
            <a:r>
              <a:rPr b="1" lang="en-US" sz="1800">
                <a:latin typeface="Century Gothic"/>
                <a:ea typeface="Century Gothic"/>
                <a:cs typeface="Century Gothic"/>
                <a:sym typeface="Century Gothic"/>
              </a:rPr>
              <a:t>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98" name="Google Shape;498;p67"/>
          <p:cNvPicPr preferRelativeResize="0"/>
          <p:nvPr/>
        </p:nvPicPr>
        <p:blipFill>
          <a:blip r:embed="rId3">
            <a:alphaModFix/>
          </a:blip>
          <a:stretch>
            <a:fillRect/>
          </a:stretch>
        </p:blipFill>
        <p:spPr>
          <a:xfrm>
            <a:off x="1299400" y="933456"/>
            <a:ext cx="6315075" cy="2495550"/>
          </a:xfrm>
          <a:prstGeom prst="rect">
            <a:avLst/>
          </a:prstGeom>
          <a:noFill/>
          <a:ln>
            <a:noFill/>
          </a:ln>
        </p:spPr>
      </p:pic>
      <p:pic>
        <p:nvPicPr>
          <p:cNvPr id="499" name="Google Shape;499;p67"/>
          <p:cNvPicPr preferRelativeResize="0"/>
          <p:nvPr/>
        </p:nvPicPr>
        <p:blipFill>
          <a:blip r:embed="rId4">
            <a:alphaModFix/>
          </a:blip>
          <a:stretch>
            <a:fillRect/>
          </a:stretch>
        </p:blipFill>
        <p:spPr>
          <a:xfrm>
            <a:off x="2710425" y="3429006"/>
            <a:ext cx="3723157" cy="305004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68"/>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XGBoost: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07" name="Google Shape;507;p68"/>
          <p:cNvPicPr preferRelativeResize="0"/>
          <p:nvPr/>
        </p:nvPicPr>
        <p:blipFill>
          <a:blip r:embed="rId3">
            <a:alphaModFix/>
          </a:blip>
          <a:stretch>
            <a:fillRect/>
          </a:stretch>
        </p:blipFill>
        <p:spPr>
          <a:xfrm>
            <a:off x="1327975" y="878206"/>
            <a:ext cx="6257925" cy="2343150"/>
          </a:xfrm>
          <a:prstGeom prst="rect">
            <a:avLst/>
          </a:prstGeom>
          <a:noFill/>
          <a:ln>
            <a:noFill/>
          </a:ln>
        </p:spPr>
      </p:pic>
      <p:pic>
        <p:nvPicPr>
          <p:cNvPr id="508" name="Google Shape;508;p68"/>
          <p:cNvPicPr preferRelativeResize="0"/>
          <p:nvPr/>
        </p:nvPicPr>
        <p:blipFill>
          <a:blip r:embed="rId4">
            <a:alphaModFix/>
          </a:blip>
          <a:stretch>
            <a:fillRect/>
          </a:stretch>
        </p:blipFill>
        <p:spPr>
          <a:xfrm>
            <a:off x="2622925" y="3429006"/>
            <a:ext cx="3898152" cy="32394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33"/>
          <p:cNvSpPr txBox="1"/>
          <p:nvPr/>
        </p:nvSpPr>
        <p:spPr>
          <a:xfrm>
            <a:off x="370400" y="1365850"/>
            <a:ext cx="71346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Understanding the business problem.</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Data collection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Data preparation.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EDA and Feature Engineering</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Model building</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Model training and evaluation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Deployment</a:t>
            </a:r>
            <a:endParaRPr sz="2000">
              <a:latin typeface="Century Gothic"/>
              <a:ea typeface="Century Gothic"/>
              <a:cs typeface="Century Gothic"/>
              <a:sym typeface="Century Gothic"/>
            </a:endParaRPr>
          </a:p>
        </p:txBody>
      </p:sp>
      <p:sp>
        <p:nvSpPr>
          <p:cNvPr id="206" name="Google Shape;206;p33"/>
          <p:cNvSpPr txBox="1"/>
          <p:nvPr/>
        </p:nvSpPr>
        <p:spPr>
          <a:xfrm>
            <a:off x="370390" y="266218"/>
            <a:ext cx="6134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Project </a:t>
            </a:r>
            <a:r>
              <a:rPr b="1" lang="en-US" sz="2800">
                <a:solidFill>
                  <a:srgbClr val="002776"/>
                </a:solidFill>
              </a:rPr>
              <a:t>Flow</a:t>
            </a:r>
            <a:r>
              <a:rPr b="1" i="0" lang="en-US" sz="2800" u="none" cap="none" strike="noStrike">
                <a:solidFill>
                  <a:srgbClr val="002776"/>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69"/>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KNN:</a:t>
            </a:r>
            <a:r>
              <a:rPr b="1" lang="en-US" sz="1800">
                <a:latin typeface="Century Gothic"/>
                <a:ea typeface="Century Gothic"/>
                <a:cs typeface="Century Gothic"/>
                <a:sym typeface="Century Gothic"/>
              </a:rPr>
              <a:t>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16" name="Google Shape;516;p69"/>
          <p:cNvPicPr preferRelativeResize="0"/>
          <p:nvPr/>
        </p:nvPicPr>
        <p:blipFill>
          <a:blip r:embed="rId3">
            <a:alphaModFix/>
          </a:blip>
          <a:stretch>
            <a:fillRect/>
          </a:stretch>
        </p:blipFill>
        <p:spPr>
          <a:xfrm>
            <a:off x="1041500" y="878206"/>
            <a:ext cx="6305550" cy="2352675"/>
          </a:xfrm>
          <a:prstGeom prst="rect">
            <a:avLst/>
          </a:prstGeom>
          <a:noFill/>
          <a:ln>
            <a:noFill/>
          </a:ln>
        </p:spPr>
      </p:pic>
      <p:pic>
        <p:nvPicPr>
          <p:cNvPr id="517" name="Google Shape;517;p69"/>
          <p:cNvPicPr preferRelativeResize="0"/>
          <p:nvPr/>
        </p:nvPicPr>
        <p:blipFill>
          <a:blip r:embed="rId4">
            <a:alphaModFix/>
          </a:blip>
          <a:stretch>
            <a:fillRect/>
          </a:stretch>
        </p:blipFill>
        <p:spPr>
          <a:xfrm>
            <a:off x="2478375" y="3346306"/>
            <a:ext cx="4187253" cy="332231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70"/>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KNN:</a:t>
            </a:r>
            <a:r>
              <a:rPr b="1" lang="en-US" sz="1800">
                <a:latin typeface="Century Gothic"/>
                <a:ea typeface="Century Gothic"/>
                <a:cs typeface="Century Gothic"/>
                <a:sym typeface="Century Gothic"/>
              </a:rPr>
              <a:t>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25" name="Google Shape;525;p70"/>
          <p:cNvPicPr preferRelativeResize="0"/>
          <p:nvPr/>
        </p:nvPicPr>
        <p:blipFill>
          <a:blip r:embed="rId3">
            <a:alphaModFix/>
          </a:blip>
          <a:stretch>
            <a:fillRect/>
          </a:stretch>
        </p:blipFill>
        <p:spPr>
          <a:xfrm>
            <a:off x="1466850" y="789531"/>
            <a:ext cx="6210300" cy="2362200"/>
          </a:xfrm>
          <a:prstGeom prst="rect">
            <a:avLst/>
          </a:prstGeom>
          <a:noFill/>
          <a:ln>
            <a:noFill/>
          </a:ln>
        </p:spPr>
      </p:pic>
      <p:pic>
        <p:nvPicPr>
          <p:cNvPr id="526" name="Google Shape;526;p70"/>
          <p:cNvPicPr preferRelativeResize="0"/>
          <p:nvPr/>
        </p:nvPicPr>
        <p:blipFill>
          <a:blip r:embed="rId4">
            <a:alphaModFix/>
          </a:blip>
          <a:stretch>
            <a:fillRect/>
          </a:stretch>
        </p:blipFill>
        <p:spPr>
          <a:xfrm>
            <a:off x="2567950" y="3544431"/>
            <a:ext cx="4008112" cy="31241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71"/>
          <p:cNvSpPr txBox="1"/>
          <p:nvPr/>
        </p:nvSpPr>
        <p:spPr>
          <a:xfrm>
            <a:off x="550900" y="22860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SVM:</a:t>
            </a:r>
            <a:r>
              <a:rPr b="1" lang="en-US" sz="1800">
                <a:latin typeface="Century Gothic"/>
                <a:ea typeface="Century Gothic"/>
                <a:cs typeface="Century Gothic"/>
                <a:sym typeface="Century Gothic"/>
              </a:rPr>
              <a:t>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34" name="Google Shape;534;p71"/>
          <p:cNvPicPr preferRelativeResize="0"/>
          <p:nvPr/>
        </p:nvPicPr>
        <p:blipFill>
          <a:blip r:embed="rId3">
            <a:alphaModFix/>
          </a:blip>
          <a:stretch>
            <a:fillRect/>
          </a:stretch>
        </p:blipFill>
        <p:spPr>
          <a:xfrm>
            <a:off x="1187575" y="822756"/>
            <a:ext cx="6296025" cy="2447925"/>
          </a:xfrm>
          <a:prstGeom prst="rect">
            <a:avLst/>
          </a:prstGeom>
          <a:noFill/>
          <a:ln>
            <a:noFill/>
          </a:ln>
        </p:spPr>
      </p:pic>
      <p:pic>
        <p:nvPicPr>
          <p:cNvPr id="535" name="Google Shape;535;p71"/>
          <p:cNvPicPr preferRelativeResize="0"/>
          <p:nvPr/>
        </p:nvPicPr>
        <p:blipFill>
          <a:blip r:embed="rId4">
            <a:alphaModFix/>
          </a:blip>
          <a:stretch>
            <a:fillRect/>
          </a:stretch>
        </p:blipFill>
        <p:spPr>
          <a:xfrm>
            <a:off x="2452038" y="3349156"/>
            <a:ext cx="4239921" cy="328251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72"/>
          <p:cNvSpPr txBox="1"/>
          <p:nvPr/>
        </p:nvSpPr>
        <p:spPr>
          <a:xfrm>
            <a:off x="550900" y="22860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SVM: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43" name="Google Shape;543;p72"/>
          <p:cNvPicPr preferRelativeResize="0"/>
          <p:nvPr/>
        </p:nvPicPr>
        <p:blipFill>
          <a:blip r:embed="rId3">
            <a:alphaModFix/>
          </a:blip>
          <a:stretch>
            <a:fillRect/>
          </a:stretch>
        </p:blipFill>
        <p:spPr>
          <a:xfrm>
            <a:off x="1414450" y="712206"/>
            <a:ext cx="6315075" cy="2476500"/>
          </a:xfrm>
          <a:prstGeom prst="rect">
            <a:avLst/>
          </a:prstGeom>
          <a:noFill/>
          <a:ln>
            <a:noFill/>
          </a:ln>
        </p:spPr>
      </p:pic>
      <p:pic>
        <p:nvPicPr>
          <p:cNvPr id="544" name="Google Shape;544;p72"/>
          <p:cNvPicPr preferRelativeResize="0"/>
          <p:nvPr/>
        </p:nvPicPr>
        <p:blipFill>
          <a:blip r:embed="rId4">
            <a:alphaModFix/>
          </a:blip>
          <a:stretch>
            <a:fillRect/>
          </a:stretch>
        </p:blipFill>
        <p:spPr>
          <a:xfrm>
            <a:off x="2582500" y="3429006"/>
            <a:ext cx="3978998" cy="312419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551" name="Google Shape;551;p73"/>
          <p:cNvPicPr preferRelativeResize="0"/>
          <p:nvPr/>
        </p:nvPicPr>
        <p:blipFill>
          <a:blip r:embed="rId3">
            <a:alphaModFix/>
          </a:blip>
          <a:stretch>
            <a:fillRect/>
          </a:stretch>
        </p:blipFill>
        <p:spPr>
          <a:xfrm>
            <a:off x="152400" y="1745556"/>
            <a:ext cx="8839199" cy="3366891"/>
          </a:xfrm>
          <a:prstGeom prst="rect">
            <a:avLst/>
          </a:prstGeom>
          <a:noFill/>
          <a:ln>
            <a:noFill/>
          </a:ln>
        </p:spPr>
      </p:pic>
      <p:sp>
        <p:nvSpPr>
          <p:cNvPr id="552" name="Google Shape;552;p73"/>
          <p:cNvSpPr txBox="1"/>
          <p:nvPr/>
        </p:nvSpPr>
        <p:spPr>
          <a:xfrm>
            <a:off x="152400" y="308150"/>
            <a:ext cx="8151900" cy="113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1"/>
                </a:solidFill>
                <a:latin typeface="Century Gothic"/>
                <a:ea typeface="Century Gothic"/>
                <a:cs typeface="Century Gothic"/>
                <a:sym typeface="Century Gothic"/>
              </a:rPr>
              <a:t>Summary of results for all the </a:t>
            </a:r>
            <a:r>
              <a:rPr b="1" lang="en-US" sz="2000">
                <a:solidFill>
                  <a:schemeClr val="dk1"/>
                </a:solidFill>
                <a:latin typeface="Century Gothic"/>
                <a:ea typeface="Century Gothic"/>
                <a:cs typeface="Century Gothic"/>
                <a:sym typeface="Century Gothic"/>
              </a:rPr>
              <a:t>models:</a:t>
            </a:r>
            <a:endParaRPr b="1"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sz="1800">
                <a:solidFill>
                  <a:schemeClr val="dk1"/>
                </a:solidFill>
                <a:latin typeface="Century Gothic"/>
                <a:ea typeface="Century Gothic"/>
                <a:cs typeface="Century Gothic"/>
                <a:sym typeface="Century Gothic"/>
              </a:rPr>
              <a:t>A weighted average of all the precision, recall , F1 score and accuracy is reported for each of the models mentioned.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4"/>
          <p:cNvSpPr txBox="1"/>
          <p:nvPr/>
        </p:nvSpPr>
        <p:spPr>
          <a:xfrm>
            <a:off x="0" y="0"/>
            <a:ext cx="776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002776"/>
                </a:solidFill>
              </a:rPr>
              <a:t>Final model and results</a:t>
            </a:r>
            <a:endParaRPr b="0" i="0" sz="1400" u="none" cap="none" strike="noStrike">
              <a:solidFill>
                <a:srgbClr val="000000"/>
              </a:solidFill>
              <a:latin typeface="Arial"/>
              <a:ea typeface="Arial"/>
              <a:cs typeface="Arial"/>
              <a:sym typeface="Arial"/>
            </a:endParaRPr>
          </a:p>
        </p:txBody>
      </p:sp>
      <p:sp>
        <p:nvSpPr>
          <p:cNvPr id="558" name="Google Shape;558;p74"/>
          <p:cNvSpPr txBox="1"/>
          <p:nvPr/>
        </p:nvSpPr>
        <p:spPr>
          <a:xfrm>
            <a:off x="0" y="1001000"/>
            <a:ext cx="40707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Data set details:</a:t>
            </a:r>
            <a:endParaRPr b="1"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features - </a:t>
            </a:r>
            <a:r>
              <a:rPr lang="en-US" sz="1800">
                <a:solidFill>
                  <a:schemeClr val="dk1"/>
                </a:solidFill>
                <a:latin typeface="Century Gothic"/>
                <a:ea typeface="Century Gothic"/>
                <a:cs typeface="Century Gothic"/>
                <a:sym typeface="Century Gothic"/>
              </a:rPr>
              <a:t>categorical</a:t>
            </a:r>
            <a:r>
              <a:rPr lang="en-US" sz="1800">
                <a:solidFill>
                  <a:schemeClr val="dk1"/>
                </a:solidFill>
                <a:latin typeface="Century Gothic"/>
                <a:ea typeface="Century Gothic"/>
                <a:cs typeface="Century Gothic"/>
                <a:sym typeface="Century Gothic"/>
              </a:rPr>
              <a:t> and numeric</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target - ‘Impact’</a:t>
            </a:r>
            <a:endParaRPr sz="1800">
              <a:solidFill>
                <a:schemeClr val="dk1"/>
              </a:solidFill>
              <a:latin typeface="Century Gothic"/>
              <a:ea typeface="Century Gothic"/>
              <a:cs typeface="Century Gothic"/>
              <a:sym typeface="Century Gothic"/>
            </a:endParaRPr>
          </a:p>
        </p:txBody>
      </p:sp>
      <p:sp>
        <p:nvSpPr>
          <p:cNvPr id="559" name="Google Shape;559;p74"/>
          <p:cNvSpPr txBox="1"/>
          <p:nvPr/>
        </p:nvSpPr>
        <p:spPr>
          <a:xfrm>
            <a:off x="0" y="2138357"/>
            <a:ext cx="2581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Data Partition details:</a:t>
            </a:r>
            <a:endParaRPr b="1"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Train - 80%</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Test - 20%</a:t>
            </a:r>
            <a:endParaRPr sz="1800">
              <a:solidFill>
                <a:schemeClr val="dk1"/>
              </a:solidFill>
              <a:latin typeface="Century Gothic"/>
              <a:ea typeface="Century Gothic"/>
              <a:cs typeface="Century Gothic"/>
              <a:sym typeface="Century Gothic"/>
            </a:endParaRPr>
          </a:p>
        </p:txBody>
      </p:sp>
      <p:sp>
        <p:nvSpPr>
          <p:cNvPr id="560" name="Google Shape;560;p74"/>
          <p:cNvSpPr txBox="1"/>
          <p:nvPr/>
        </p:nvSpPr>
        <p:spPr>
          <a:xfrm>
            <a:off x="4363788" y="1001001"/>
            <a:ext cx="4780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Algorithm details and configuration:</a:t>
            </a:r>
            <a:endParaRPr b="1"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Data preprocessing</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Feature engineering + selection</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Random forest - </a:t>
            </a:r>
            <a:r>
              <a:rPr lang="en-US" sz="1800">
                <a:solidFill>
                  <a:schemeClr val="dk1"/>
                </a:solidFill>
                <a:latin typeface="Century Gothic"/>
                <a:ea typeface="Century Gothic"/>
                <a:cs typeface="Century Gothic"/>
                <a:sym typeface="Century Gothic"/>
              </a:rPr>
              <a:t>chosen</a:t>
            </a:r>
            <a:r>
              <a:rPr lang="en-US" sz="1800">
                <a:solidFill>
                  <a:schemeClr val="dk1"/>
                </a:solidFill>
                <a:latin typeface="Century Gothic"/>
                <a:ea typeface="Century Gothic"/>
                <a:cs typeface="Century Gothic"/>
                <a:sym typeface="Century Gothic"/>
              </a:rPr>
              <a:t> for stability and performance</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No hyper parameters added</a:t>
            </a:r>
            <a:endParaRPr sz="1800">
              <a:solidFill>
                <a:schemeClr val="dk1"/>
              </a:solidFill>
              <a:latin typeface="Century Gothic"/>
              <a:ea typeface="Century Gothic"/>
              <a:cs typeface="Century Gothic"/>
              <a:sym typeface="Century Gothic"/>
            </a:endParaRPr>
          </a:p>
        </p:txBody>
      </p:sp>
      <p:sp>
        <p:nvSpPr>
          <p:cNvPr id="561" name="Google Shape;561;p74"/>
          <p:cNvSpPr txBox="1"/>
          <p:nvPr/>
        </p:nvSpPr>
        <p:spPr>
          <a:xfrm>
            <a:off x="38550" y="440050"/>
            <a:ext cx="3908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entury Gothic"/>
                <a:ea typeface="Century Gothic"/>
                <a:cs typeface="Century Gothic"/>
                <a:sym typeface="Century Gothic"/>
              </a:rPr>
              <a:t>Model - </a:t>
            </a:r>
            <a:r>
              <a:rPr b="1" lang="en-US" sz="2400">
                <a:solidFill>
                  <a:schemeClr val="dk1"/>
                </a:solidFill>
                <a:latin typeface="Century Gothic"/>
                <a:ea typeface="Century Gothic"/>
                <a:cs typeface="Century Gothic"/>
                <a:sym typeface="Century Gothic"/>
              </a:rPr>
              <a:t>Random Forest</a:t>
            </a:r>
            <a:endParaRPr b="0" i="0" sz="1400" u="none" cap="none" strike="noStrike">
              <a:solidFill>
                <a:srgbClr val="000000"/>
              </a:solidFill>
              <a:latin typeface="Arial"/>
              <a:ea typeface="Arial"/>
              <a:cs typeface="Arial"/>
              <a:sym typeface="Arial"/>
            </a:endParaRPr>
          </a:p>
        </p:txBody>
      </p:sp>
      <p:pic>
        <p:nvPicPr>
          <p:cNvPr id="562" name="Google Shape;562;p74"/>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pic>
        <p:nvPicPr>
          <p:cNvPr id="563" name="Google Shape;563;p74"/>
          <p:cNvPicPr preferRelativeResize="0"/>
          <p:nvPr/>
        </p:nvPicPr>
        <p:blipFill>
          <a:blip r:embed="rId4">
            <a:alphaModFix/>
          </a:blip>
          <a:stretch>
            <a:fillRect/>
          </a:stretch>
        </p:blipFill>
        <p:spPr>
          <a:xfrm>
            <a:off x="173625" y="3987648"/>
            <a:ext cx="8791800" cy="193977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75"/>
          <p:cNvSpPr txBox="1"/>
          <p:nvPr>
            <p:ph idx="1" type="body"/>
          </p:nvPr>
        </p:nvSpPr>
        <p:spPr>
          <a:xfrm>
            <a:off x="746550" y="565824"/>
            <a:ext cx="7656300" cy="5698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b="1" lang="en-US">
                <a:solidFill>
                  <a:schemeClr val="dk1"/>
                </a:solidFill>
              </a:rPr>
              <a:t>Possible Reasons for high accuracy (1 in all case)</a:t>
            </a:r>
            <a:endParaRPr b="1">
              <a:solidFill>
                <a:schemeClr val="dk1"/>
              </a:solidFill>
            </a:endParaRPr>
          </a:p>
          <a:p>
            <a:pPr indent="0" lvl="0" marL="0" rtl="0" algn="l">
              <a:spcBef>
                <a:spcPts val="2000"/>
              </a:spcBef>
              <a:spcAft>
                <a:spcPts val="0"/>
              </a:spcAft>
              <a:buNone/>
            </a:pPr>
            <a:r>
              <a:rPr b="1" lang="en-US" sz="1800">
                <a:solidFill>
                  <a:schemeClr val="dk1"/>
                </a:solidFill>
              </a:rPr>
              <a:t>Urgency</a:t>
            </a:r>
            <a:r>
              <a:rPr lang="en-US" sz="1800">
                <a:solidFill>
                  <a:schemeClr val="dk1"/>
                </a:solidFill>
              </a:rPr>
              <a:t>: Depending on the nature of the issue and after identifying the nature of impact, a decision is taken  on how soon the issue is to be fixed. Impact severity is directly proportional to urgency.</a:t>
            </a:r>
            <a:endParaRPr sz="1800">
              <a:solidFill>
                <a:schemeClr val="dk1"/>
              </a:solidFill>
            </a:endParaRPr>
          </a:p>
          <a:p>
            <a:pPr indent="0" lvl="0" marL="0" rtl="0" algn="l">
              <a:spcBef>
                <a:spcPts val="2000"/>
              </a:spcBef>
              <a:spcAft>
                <a:spcPts val="0"/>
              </a:spcAft>
              <a:buNone/>
            </a:pPr>
            <a:r>
              <a:rPr b="1" lang="en-US" sz="1800">
                <a:solidFill>
                  <a:schemeClr val="dk1"/>
                </a:solidFill>
              </a:rPr>
              <a:t>Priority</a:t>
            </a:r>
            <a:r>
              <a:rPr lang="en-US" sz="1800">
                <a:solidFill>
                  <a:schemeClr val="dk1"/>
                </a:solidFill>
              </a:rPr>
              <a:t>: Priority is fixed depending on the business service. Incident priority can be upgraded or downgraded based on the severity of the incident</a:t>
            </a:r>
            <a:endParaRPr sz="1800">
              <a:solidFill>
                <a:schemeClr val="dk1"/>
              </a:solidFill>
            </a:endParaRPr>
          </a:p>
          <a:p>
            <a:pPr indent="0" lvl="0" marL="0" marR="0" rtl="0" algn="l">
              <a:lnSpc>
                <a:spcPct val="100000"/>
              </a:lnSpc>
              <a:spcBef>
                <a:spcPts val="2000"/>
              </a:spcBef>
              <a:spcAft>
                <a:spcPts val="0"/>
              </a:spcAft>
              <a:buNone/>
            </a:pPr>
            <a:r>
              <a:rPr b="1" lang="en-US" sz="1800">
                <a:solidFill>
                  <a:schemeClr val="dk1"/>
                </a:solidFill>
              </a:rPr>
              <a:t>Impact: </a:t>
            </a:r>
            <a:r>
              <a:rPr lang="en-US" sz="1800">
                <a:solidFill>
                  <a:schemeClr val="dk1"/>
                </a:solidFill>
              </a:rPr>
              <a:t>It is decided based in terms of damage caused to business, type of customers impacted based on location and varies from business to business.</a:t>
            </a:r>
            <a:endParaRPr sz="1800">
              <a:solidFill>
                <a:schemeClr val="dk1"/>
              </a:solidFill>
            </a:endParaRPr>
          </a:p>
          <a:p>
            <a:pPr indent="0" lvl="0" marL="0" marR="0" rtl="0" algn="l">
              <a:lnSpc>
                <a:spcPct val="100000"/>
              </a:lnSpc>
              <a:spcBef>
                <a:spcPts val="2000"/>
              </a:spcBef>
              <a:spcAft>
                <a:spcPts val="0"/>
              </a:spcAft>
              <a:buNone/>
            </a:pPr>
            <a:r>
              <a:rPr b="1" i="1" lang="en-US" sz="1800">
                <a:solidFill>
                  <a:schemeClr val="dk1"/>
                </a:solidFill>
              </a:rPr>
              <a:t>All three are directly related to each other</a:t>
            </a:r>
            <a:r>
              <a:rPr lang="en-US" sz="1800">
                <a:solidFill>
                  <a:schemeClr val="dk1"/>
                </a:solidFill>
              </a:rPr>
              <a:t>.</a:t>
            </a:r>
            <a:endParaRPr sz="1800">
              <a:solidFill>
                <a:schemeClr val="dk1"/>
              </a:solidFill>
            </a:endParaRPr>
          </a:p>
          <a:p>
            <a:pPr indent="0" lvl="0" marL="0" rtl="0" algn="l">
              <a:spcBef>
                <a:spcPts val="2000"/>
              </a:spcBef>
              <a:spcAft>
                <a:spcPts val="0"/>
              </a:spcAft>
              <a:buClr>
                <a:schemeClr val="dk1"/>
              </a:buClr>
              <a:buSzPts val="1100"/>
              <a:buFont typeface="Arial"/>
              <a:buNone/>
            </a:pPr>
            <a:r>
              <a:rPr b="1" lang="en-US" sz="1800">
                <a:solidFill>
                  <a:schemeClr val="dk1"/>
                </a:solidFill>
              </a:rPr>
              <a:t>Note: </a:t>
            </a:r>
            <a:r>
              <a:rPr lang="en-US" sz="1800">
                <a:solidFill>
                  <a:schemeClr val="dk1"/>
                </a:solidFill>
              </a:rPr>
              <a:t>All possible ways for </a:t>
            </a:r>
            <a:r>
              <a:rPr lang="en-US" sz="1800">
                <a:solidFill>
                  <a:schemeClr val="dk1"/>
                </a:solidFill>
              </a:rPr>
              <a:t>information</a:t>
            </a:r>
            <a:r>
              <a:rPr lang="en-US" sz="1800">
                <a:solidFill>
                  <a:schemeClr val="dk1"/>
                </a:solidFill>
              </a:rPr>
              <a:t> leakage was checked and it was found that the same did not happen. </a:t>
            </a:r>
            <a:endParaRPr b="1" sz="1800">
              <a:solidFill>
                <a:schemeClr val="dk1"/>
              </a:solidFill>
            </a:endParaRPr>
          </a:p>
          <a:p>
            <a:pPr indent="0" lvl="0" marL="0" rtl="0" algn="l">
              <a:spcBef>
                <a:spcPts val="2000"/>
              </a:spcBef>
              <a:spcAft>
                <a:spcPts val="0"/>
              </a:spcAft>
              <a:buClr>
                <a:schemeClr val="dk1"/>
              </a:buClr>
              <a:buSzPts val="1100"/>
              <a:buFont typeface="Arial"/>
              <a:buNone/>
            </a:pPr>
            <a:r>
              <a:t/>
            </a:r>
            <a:endParaRPr>
              <a:solidFill>
                <a:schemeClr val="dk1"/>
              </a:solidFill>
            </a:endParaRPr>
          </a:p>
          <a:p>
            <a:pPr indent="0" lvl="0" marL="0" rtl="0" algn="l">
              <a:spcBef>
                <a:spcPts val="2000"/>
              </a:spcBef>
              <a:spcAft>
                <a:spcPts val="0"/>
              </a:spcAft>
              <a:buNone/>
            </a:pPr>
            <a:r>
              <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6"/>
          <p:cNvSpPr txBox="1"/>
          <p:nvPr/>
        </p:nvSpPr>
        <p:spPr>
          <a:xfrm>
            <a:off x="0" y="0"/>
            <a:ext cx="378850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776"/>
              </a:buClr>
              <a:buSzPts val="2800"/>
              <a:buFont typeface="Arial"/>
              <a:buNone/>
            </a:pPr>
            <a:r>
              <a:rPr b="1" i="0" lang="en-US" sz="2800" u="none" cap="none" strike="noStrike">
                <a:solidFill>
                  <a:srgbClr val="002776"/>
                </a:solidFill>
                <a:latin typeface="Arial"/>
                <a:ea typeface="Arial"/>
                <a:cs typeface="Arial"/>
                <a:sym typeface="Arial"/>
              </a:rPr>
              <a:t>Model Predictions</a:t>
            </a:r>
            <a:endParaRPr b="0" i="0" sz="1400" u="none" cap="none" strike="noStrike">
              <a:solidFill>
                <a:srgbClr val="000000"/>
              </a:solidFill>
              <a:latin typeface="Arial"/>
              <a:ea typeface="Arial"/>
              <a:cs typeface="Arial"/>
              <a:sym typeface="Arial"/>
            </a:endParaRPr>
          </a:p>
        </p:txBody>
      </p:sp>
      <p:sp>
        <p:nvSpPr>
          <p:cNvPr id="576" name="Google Shape;576;p76"/>
          <p:cNvSpPr/>
          <p:nvPr/>
        </p:nvSpPr>
        <p:spPr>
          <a:xfrm rot="-5400000">
            <a:off x="2887375" y="-290825"/>
            <a:ext cx="639600" cy="4824600"/>
          </a:xfrm>
          <a:prstGeom prst="rightBrace">
            <a:avLst>
              <a:gd fmla="val 8333" name="adj1"/>
              <a:gd fmla="val 50000" name="adj2"/>
            </a:avLst>
          </a:prstGeom>
          <a:no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alibri"/>
              <a:ea typeface="Calibri"/>
              <a:cs typeface="Calibri"/>
              <a:sym typeface="Calibri"/>
            </a:endParaRPr>
          </a:p>
        </p:txBody>
      </p:sp>
      <p:sp>
        <p:nvSpPr>
          <p:cNvPr id="577" name="Google Shape;577;p76"/>
          <p:cNvSpPr/>
          <p:nvPr/>
        </p:nvSpPr>
        <p:spPr>
          <a:xfrm rot="-5400000">
            <a:off x="7310496" y="1405550"/>
            <a:ext cx="546900" cy="1542600"/>
          </a:xfrm>
          <a:prstGeom prst="rightBrace">
            <a:avLst>
              <a:gd fmla="val 8333" name="adj1"/>
              <a:gd fmla="val 50000" name="adj2"/>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alibri"/>
              <a:ea typeface="Calibri"/>
              <a:cs typeface="Calibri"/>
              <a:sym typeface="Calibri"/>
            </a:endParaRPr>
          </a:p>
        </p:txBody>
      </p:sp>
      <p:sp>
        <p:nvSpPr>
          <p:cNvPr id="578" name="Google Shape;578;p76"/>
          <p:cNvSpPr txBox="1"/>
          <p:nvPr/>
        </p:nvSpPr>
        <p:spPr>
          <a:xfrm>
            <a:off x="2402573" y="1163670"/>
            <a:ext cx="1923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Transaction data fed to the model</a:t>
            </a:r>
            <a:endParaRPr b="0" i="0" sz="1400" u="none" cap="none" strike="noStrike">
              <a:solidFill>
                <a:srgbClr val="000000"/>
              </a:solidFill>
              <a:latin typeface="Arial"/>
              <a:ea typeface="Arial"/>
              <a:cs typeface="Arial"/>
              <a:sym typeface="Arial"/>
            </a:endParaRPr>
          </a:p>
        </p:txBody>
      </p:sp>
      <p:sp>
        <p:nvSpPr>
          <p:cNvPr id="579" name="Google Shape;579;p76"/>
          <p:cNvSpPr txBox="1"/>
          <p:nvPr/>
        </p:nvSpPr>
        <p:spPr>
          <a:xfrm>
            <a:off x="6874710" y="943188"/>
            <a:ext cx="1923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Predicted </a:t>
            </a:r>
            <a:r>
              <a:rPr b="1" lang="en-US" sz="1800">
                <a:latin typeface="Calibri"/>
                <a:ea typeface="Calibri"/>
                <a:cs typeface="Calibri"/>
                <a:sym typeface="Calibri"/>
              </a:rPr>
              <a:t>impact</a:t>
            </a:r>
            <a:r>
              <a:rPr b="0" i="0" lang="en-US" sz="1800" u="none" cap="none" strike="noStrike">
                <a:solidFill>
                  <a:srgbClr val="000000"/>
                </a:solidFill>
                <a:latin typeface="Calibri"/>
                <a:ea typeface="Calibri"/>
                <a:cs typeface="Calibri"/>
                <a:sym typeface="Calibri"/>
              </a:rPr>
              <a:t> for each transaction</a:t>
            </a:r>
            <a:endParaRPr b="0" i="0" sz="1400" u="none" cap="none" strike="noStrike">
              <a:solidFill>
                <a:srgbClr val="000000"/>
              </a:solidFill>
              <a:latin typeface="Arial"/>
              <a:ea typeface="Arial"/>
              <a:cs typeface="Arial"/>
              <a:sym typeface="Arial"/>
            </a:endParaRPr>
          </a:p>
        </p:txBody>
      </p:sp>
      <p:pic>
        <p:nvPicPr>
          <p:cNvPr id="580" name="Google Shape;580;p76"/>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581" name="Google Shape;581;p76"/>
          <p:cNvSpPr/>
          <p:nvPr/>
        </p:nvSpPr>
        <p:spPr>
          <a:xfrm rot="-5400000">
            <a:off x="5966271" y="1581925"/>
            <a:ext cx="533400" cy="1079100"/>
          </a:xfrm>
          <a:prstGeom prst="rightBrace">
            <a:avLst>
              <a:gd fmla="val 70516" name="adj1"/>
              <a:gd fmla="val 50000" name="adj2"/>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alibri"/>
              <a:ea typeface="Calibri"/>
              <a:cs typeface="Calibri"/>
              <a:sym typeface="Calibri"/>
            </a:endParaRPr>
          </a:p>
        </p:txBody>
      </p:sp>
      <p:sp>
        <p:nvSpPr>
          <p:cNvPr id="582" name="Google Shape;582;p76"/>
          <p:cNvSpPr txBox="1"/>
          <p:nvPr/>
        </p:nvSpPr>
        <p:spPr>
          <a:xfrm>
            <a:off x="5871805" y="943200"/>
            <a:ext cx="1002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US" sz="1800">
                <a:latin typeface="Calibri"/>
                <a:ea typeface="Calibri"/>
                <a:cs typeface="Calibri"/>
                <a:sym typeface="Calibri"/>
              </a:rPr>
              <a:t>Actual </a:t>
            </a:r>
            <a:endParaRPr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1" lang="en-US" sz="1800">
                <a:latin typeface="Calibri"/>
                <a:ea typeface="Calibri"/>
                <a:cs typeface="Calibri"/>
                <a:sym typeface="Calibri"/>
              </a:rPr>
              <a:t>impact</a:t>
            </a:r>
            <a:endParaRPr b="1"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lang="en-US" sz="1800">
                <a:latin typeface="Calibri"/>
                <a:ea typeface="Calibri"/>
                <a:cs typeface="Calibri"/>
                <a:sym typeface="Calibri"/>
              </a:rPr>
              <a:t>value</a:t>
            </a:r>
            <a:endParaRPr sz="1800">
              <a:latin typeface="Calibri"/>
              <a:ea typeface="Calibri"/>
              <a:cs typeface="Calibri"/>
              <a:sym typeface="Calibri"/>
            </a:endParaRPr>
          </a:p>
        </p:txBody>
      </p:sp>
      <p:sp>
        <p:nvSpPr>
          <p:cNvPr id="583" name="Google Shape;583;p76"/>
          <p:cNvSpPr txBox="1"/>
          <p:nvPr/>
        </p:nvSpPr>
        <p:spPr>
          <a:xfrm>
            <a:off x="0" y="523225"/>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Model: Random forest</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84" name="Google Shape;584;p76"/>
          <p:cNvPicPr preferRelativeResize="0"/>
          <p:nvPr/>
        </p:nvPicPr>
        <p:blipFill>
          <a:blip r:embed="rId4">
            <a:alphaModFix/>
          </a:blip>
          <a:stretch>
            <a:fillRect/>
          </a:stretch>
        </p:blipFill>
        <p:spPr>
          <a:xfrm>
            <a:off x="794875" y="2565725"/>
            <a:ext cx="7560375" cy="354506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7"/>
          <p:cNvSpPr txBox="1"/>
          <p:nvPr/>
        </p:nvSpPr>
        <p:spPr>
          <a:xfrm>
            <a:off x="0" y="0"/>
            <a:ext cx="378850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776"/>
              </a:buClr>
              <a:buSzPts val="2800"/>
              <a:buFont typeface="Arial"/>
              <a:buNone/>
            </a:pPr>
            <a:r>
              <a:rPr b="1" i="0" lang="en-US" sz="2800" u="none" cap="none" strike="noStrike">
                <a:solidFill>
                  <a:srgbClr val="002776"/>
                </a:solidFill>
                <a:latin typeface="Arial"/>
                <a:ea typeface="Arial"/>
                <a:cs typeface="Arial"/>
                <a:sym typeface="Arial"/>
              </a:rPr>
              <a:t>Model Results</a:t>
            </a:r>
            <a:endParaRPr b="0" i="0" sz="1400" u="none" cap="none" strike="noStrike">
              <a:solidFill>
                <a:srgbClr val="000000"/>
              </a:solidFill>
              <a:latin typeface="Arial"/>
              <a:ea typeface="Arial"/>
              <a:cs typeface="Arial"/>
              <a:sym typeface="Arial"/>
            </a:endParaRPr>
          </a:p>
        </p:txBody>
      </p:sp>
      <p:pic>
        <p:nvPicPr>
          <p:cNvPr id="590" name="Google Shape;590;p77"/>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591" name="Google Shape;591;p7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592" name="Google Shape;592;p77"/>
          <p:cNvPicPr preferRelativeResize="0"/>
          <p:nvPr/>
        </p:nvPicPr>
        <p:blipFill>
          <a:blip r:embed="rId4">
            <a:alphaModFix/>
          </a:blip>
          <a:stretch>
            <a:fillRect/>
          </a:stretch>
        </p:blipFill>
        <p:spPr>
          <a:xfrm>
            <a:off x="1337500" y="865081"/>
            <a:ext cx="6238875" cy="2400300"/>
          </a:xfrm>
          <a:prstGeom prst="rect">
            <a:avLst/>
          </a:prstGeom>
          <a:noFill/>
          <a:ln>
            <a:noFill/>
          </a:ln>
        </p:spPr>
      </p:pic>
      <p:pic>
        <p:nvPicPr>
          <p:cNvPr id="593" name="Google Shape;593;p77"/>
          <p:cNvPicPr preferRelativeResize="0"/>
          <p:nvPr/>
        </p:nvPicPr>
        <p:blipFill>
          <a:blip r:embed="rId5">
            <a:alphaModFix/>
          </a:blip>
          <a:stretch>
            <a:fillRect/>
          </a:stretch>
        </p:blipFill>
        <p:spPr>
          <a:xfrm>
            <a:off x="1337500" y="3607231"/>
            <a:ext cx="3810492" cy="3029044"/>
          </a:xfrm>
          <a:prstGeom prst="rect">
            <a:avLst/>
          </a:prstGeom>
          <a:noFill/>
          <a:ln>
            <a:noFill/>
          </a:ln>
        </p:spPr>
      </p:pic>
      <p:sp>
        <p:nvSpPr>
          <p:cNvPr id="594" name="Google Shape;594;p77"/>
          <p:cNvSpPr txBox="1"/>
          <p:nvPr/>
        </p:nvSpPr>
        <p:spPr>
          <a:xfrm>
            <a:off x="5896775" y="4275150"/>
            <a:ext cx="2846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698 correct </a:t>
            </a:r>
            <a:r>
              <a:rPr lang="en-US">
                <a:latin typeface="Century Gothic"/>
                <a:ea typeface="Century Gothic"/>
                <a:cs typeface="Century Gothic"/>
                <a:sym typeface="Century Gothic"/>
              </a:rPr>
              <a:t>predictions</a:t>
            </a:r>
            <a:r>
              <a:rPr lang="en-US">
                <a:latin typeface="Century Gothic"/>
                <a:ea typeface="Century Gothic"/>
                <a:cs typeface="Century Gothic"/>
                <a:sym typeface="Century Gothic"/>
              </a:rPr>
              <a:t> for ‘High impact’.</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26868 correct predictions for ‘Moderate impact’.</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775 correct predictions and 2 incorrect predictions for ‘Low impact’ </a:t>
            </a:r>
            <a:endParaRPr>
              <a:latin typeface="Century Gothic"/>
              <a:ea typeface="Century Gothic"/>
              <a:cs typeface="Century Gothic"/>
              <a:sym typeface="Century Gothic"/>
            </a:endParaRPr>
          </a:p>
        </p:txBody>
      </p:sp>
      <p:sp>
        <p:nvSpPr>
          <p:cNvPr id="595" name="Google Shape;595;p77"/>
          <p:cNvSpPr txBox="1"/>
          <p:nvPr/>
        </p:nvSpPr>
        <p:spPr>
          <a:xfrm>
            <a:off x="0" y="523225"/>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Model: </a:t>
            </a:r>
            <a:r>
              <a:rPr b="1" lang="en-US" sz="1800">
                <a:latin typeface="Century Gothic"/>
                <a:ea typeface="Century Gothic"/>
                <a:cs typeface="Century Gothic"/>
                <a:sym typeface="Century Gothic"/>
              </a:rPr>
              <a:t>Random forest</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8"/>
          <p:cNvSpPr txBox="1"/>
          <p:nvPr/>
        </p:nvSpPr>
        <p:spPr>
          <a:xfrm>
            <a:off x="1109354" y="3218296"/>
            <a:ext cx="6925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Model Deployment using </a:t>
            </a:r>
            <a:r>
              <a:rPr b="1" lang="en-US" sz="2800">
                <a:solidFill>
                  <a:srgbClr val="002776"/>
                </a:solidFill>
              </a:rPr>
              <a:t>Streamlit</a:t>
            </a:r>
            <a:endParaRPr b="0" i="0" sz="1400" u="none" cap="none" strike="noStrike">
              <a:solidFill>
                <a:srgbClr val="000000"/>
              </a:solidFill>
              <a:latin typeface="Arial"/>
              <a:ea typeface="Arial"/>
              <a:cs typeface="Arial"/>
              <a:sym typeface="Arial"/>
            </a:endParaRPr>
          </a:p>
        </p:txBody>
      </p:sp>
      <p:pic>
        <p:nvPicPr>
          <p:cNvPr id="601" name="Google Shape;601;p78"/>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nvSpPr>
        <p:spPr>
          <a:xfrm>
            <a:off x="1354237" y="2842266"/>
            <a:ext cx="6435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Exploratory Data Analysis (EDA)  </a:t>
            </a:r>
            <a:endParaRPr b="0" i="0" sz="1400" u="none" cap="none" strike="noStrike">
              <a:solidFill>
                <a:srgbClr val="000000"/>
              </a:solidFill>
              <a:latin typeface="Arial"/>
              <a:ea typeface="Arial"/>
              <a:cs typeface="Arial"/>
              <a:sym typeface="Arial"/>
            </a:endParaRPr>
          </a:p>
        </p:txBody>
      </p:sp>
      <p:pic>
        <p:nvPicPr>
          <p:cNvPr id="212" name="Google Shape;212;p34"/>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608" name="Google Shape;608;p79"/>
          <p:cNvPicPr preferRelativeResize="0"/>
          <p:nvPr/>
        </p:nvPicPr>
        <p:blipFill>
          <a:blip r:embed="rId3">
            <a:alphaModFix/>
          </a:blip>
          <a:stretch>
            <a:fillRect/>
          </a:stretch>
        </p:blipFill>
        <p:spPr>
          <a:xfrm>
            <a:off x="152400" y="1397831"/>
            <a:ext cx="8839203" cy="4062328"/>
          </a:xfrm>
          <a:prstGeom prst="rect">
            <a:avLst/>
          </a:prstGeom>
          <a:noFill/>
          <a:ln>
            <a:noFill/>
          </a:ln>
        </p:spPr>
      </p:pic>
      <p:sp>
        <p:nvSpPr>
          <p:cNvPr id="609" name="Google Shape;609;p79"/>
          <p:cNvSpPr txBox="1"/>
          <p:nvPr/>
        </p:nvSpPr>
        <p:spPr>
          <a:xfrm>
            <a:off x="90768" y="305925"/>
            <a:ext cx="6822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entury Gothic"/>
                <a:ea typeface="Century Gothic"/>
                <a:cs typeface="Century Gothic"/>
                <a:sym typeface="Century Gothic"/>
              </a:rPr>
              <a:t>Incident Impact Prediction - Web App </a:t>
            </a:r>
            <a:endParaRPr i="0" sz="1400" u="none" cap="none" strike="noStrike">
              <a:solidFill>
                <a:schemeClr val="dk1"/>
              </a:solidFill>
              <a:latin typeface="Century Gothic"/>
              <a:ea typeface="Century Gothic"/>
              <a:cs typeface="Century Gothic"/>
              <a:sym typeface="Century Gothic"/>
            </a:endParaRPr>
          </a:p>
        </p:txBody>
      </p:sp>
      <p:sp>
        <p:nvSpPr>
          <p:cNvPr id="610" name="Google Shape;610;p79"/>
          <p:cNvSpPr txBox="1"/>
          <p:nvPr/>
        </p:nvSpPr>
        <p:spPr>
          <a:xfrm>
            <a:off x="152400" y="6028850"/>
            <a:ext cx="80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Link:</a:t>
            </a:r>
            <a:r>
              <a:rPr lang="en-US">
                <a:solidFill>
                  <a:srgbClr val="45818E"/>
                </a:solidFill>
              </a:rPr>
              <a:t> </a:t>
            </a:r>
            <a:r>
              <a:rPr lang="en-US" u="sng">
                <a:solidFill>
                  <a:srgbClr val="45818E"/>
                </a:solidFill>
                <a:hlinkClick r:id="rId4">
                  <a:extLst>
                    <a:ext uri="{A12FA001-AC4F-418D-AE19-62706E023703}">
                      <ahyp:hlinkClr val="tx"/>
                    </a:ext>
                  </a:extLst>
                </a:hlinkClick>
              </a:rPr>
              <a:t>https://share.streamlit.io/niti42/incident_impact_v1.1/main/incident_pred_app_v1.1.py</a:t>
            </a:r>
            <a:endParaRPr>
              <a:solidFill>
                <a:srgbClr val="45818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80"/>
          <p:cNvSpPr txBox="1"/>
          <p:nvPr/>
        </p:nvSpPr>
        <p:spPr>
          <a:xfrm>
            <a:off x="90768" y="305925"/>
            <a:ext cx="6822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entury Gothic"/>
                <a:ea typeface="Century Gothic"/>
                <a:cs typeface="Century Gothic"/>
                <a:sym typeface="Century Gothic"/>
              </a:rPr>
              <a:t>Incident Impact Prediction </a:t>
            </a:r>
            <a:endParaRPr b="1" sz="2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800"/>
              <a:buFont typeface="Arial"/>
              <a:buNone/>
            </a:pPr>
            <a:r>
              <a:rPr b="1" lang="en-US" sz="2400">
                <a:solidFill>
                  <a:schemeClr val="dk1"/>
                </a:solidFill>
                <a:latin typeface="Century Gothic"/>
                <a:ea typeface="Century Gothic"/>
                <a:cs typeface="Century Gothic"/>
                <a:sym typeface="Century Gothic"/>
              </a:rPr>
              <a:t>with sample data </a:t>
            </a:r>
            <a:endParaRPr i="0" sz="2400" u="none" cap="none" strike="noStrike">
              <a:solidFill>
                <a:schemeClr val="dk1"/>
              </a:solidFill>
              <a:latin typeface="Century Gothic"/>
              <a:ea typeface="Century Gothic"/>
              <a:cs typeface="Century Gothic"/>
              <a:sym typeface="Century Gothic"/>
            </a:endParaRPr>
          </a:p>
        </p:txBody>
      </p:sp>
      <p:pic>
        <p:nvPicPr>
          <p:cNvPr id="618" name="Google Shape;618;p80"/>
          <p:cNvPicPr preferRelativeResize="0"/>
          <p:nvPr/>
        </p:nvPicPr>
        <p:blipFill>
          <a:blip r:embed="rId3">
            <a:alphaModFix/>
          </a:blip>
          <a:stretch>
            <a:fillRect/>
          </a:stretch>
        </p:blipFill>
        <p:spPr>
          <a:xfrm>
            <a:off x="152400" y="1673081"/>
            <a:ext cx="8839200" cy="39815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1"/>
          <p:cNvSpPr txBox="1"/>
          <p:nvPr/>
        </p:nvSpPr>
        <p:spPr>
          <a:xfrm>
            <a:off x="90782" y="305924"/>
            <a:ext cx="346264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Challenges faced?</a:t>
            </a:r>
            <a:endParaRPr b="0" i="0" sz="1400" u="none" cap="none" strike="noStrike">
              <a:solidFill>
                <a:srgbClr val="000000"/>
              </a:solidFill>
              <a:latin typeface="Arial"/>
              <a:ea typeface="Arial"/>
              <a:cs typeface="Arial"/>
              <a:sym typeface="Arial"/>
            </a:endParaRPr>
          </a:p>
        </p:txBody>
      </p:sp>
      <p:pic>
        <p:nvPicPr>
          <p:cNvPr id="624" name="Google Shape;624;p81"/>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625" name="Google Shape;625;p81"/>
          <p:cNvSpPr txBox="1"/>
          <p:nvPr/>
        </p:nvSpPr>
        <p:spPr>
          <a:xfrm>
            <a:off x="90782" y="2987863"/>
            <a:ext cx="4365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How did you overcome?</a:t>
            </a:r>
            <a:endParaRPr b="0" i="0" sz="1400" u="none" cap="none" strike="noStrike">
              <a:solidFill>
                <a:srgbClr val="000000"/>
              </a:solidFill>
              <a:latin typeface="Arial"/>
              <a:ea typeface="Arial"/>
              <a:cs typeface="Arial"/>
              <a:sym typeface="Arial"/>
            </a:endParaRPr>
          </a:p>
        </p:txBody>
      </p:sp>
      <p:sp>
        <p:nvSpPr>
          <p:cNvPr id="626" name="Google Shape;626;p81"/>
          <p:cNvSpPr txBox="1"/>
          <p:nvPr/>
        </p:nvSpPr>
        <p:spPr>
          <a:xfrm>
            <a:off x="581425" y="961225"/>
            <a:ext cx="78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7" name="Google Shape;627;p81"/>
          <p:cNvSpPr txBox="1"/>
          <p:nvPr/>
        </p:nvSpPr>
        <p:spPr>
          <a:xfrm>
            <a:off x="90775" y="961225"/>
            <a:ext cx="87822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Dominance of categorical features.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Ambiguity in representation of null values.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Date time features recorded using object datatype and had few null values.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poor correlation between features and target except for a few features.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imbalanced dataset.</a:t>
            </a:r>
            <a:endParaRPr sz="1800">
              <a:latin typeface="Century Gothic"/>
              <a:ea typeface="Century Gothic"/>
              <a:cs typeface="Century Gothic"/>
              <a:sym typeface="Century Gothic"/>
            </a:endParaRPr>
          </a:p>
        </p:txBody>
      </p:sp>
      <p:sp>
        <p:nvSpPr>
          <p:cNvPr id="628" name="Google Shape;628;p81"/>
          <p:cNvSpPr txBox="1"/>
          <p:nvPr/>
        </p:nvSpPr>
        <p:spPr>
          <a:xfrm>
            <a:off x="90775" y="3690600"/>
            <a:ext cx="87822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C</a:t>
            </a:r>
            <a:r>
              <a:rPr lang="en-US" sz="1800">
                <a:latin typeface="Century Gothic"/>
                <a:ea typeface="Century Gothic"/>
                <a:cs typeface="Century Gothic"/>
                <a:sym typeface="Century Gothic"/>
              </a:rPr>
              <a:t>ategorical features encoded with appropriate encoding techniques.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All ambiguous cases considered as null values after multiple discussions with team, mentor and some analysis.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Date time features converted to correct datatypes and appropriate features extracted.</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Poor correlations - Used feature selection techniques to eliminate unwanted features and consulted with a subject expert to verify if the finalized features were really important for predictions.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Imbalanced dataset - Used SMOTE for balancing the dataset but performance was same with/without SMOTE.</a:t>
            </a:r>
            <a:endParaRPr sz="1800">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2"/>
          <p:cNvSpPr txBox="1"/>
          <p:nvPr/>
        </p:nvSpPr>
        <p:spPr>
          <a:xfrm>
            <a:off x="3599331" y="3137647"/>
            <a:ext cx="20259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pic>
        <p:nvPicPr>
          <p:cNvPr id="634" name="Google Shape;634;p82"/>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graphicFrame>
        <p:nvGraphicFramePr>
          <p:cNvPr id="217" name="Google Shape;217;p35"/>
          <p:cNvGraphicFramePr/>
          <p:nvPr/>
        </p:nvGraphicFramePr>
        <p:xfrm>
          <a:off x="952500" y="2433875"/>
          <a:ext cx="3000000" cy="3000000"/>
        </p:xfrm>
        <a:graphic>
          <a:graphicData uri="http://schemas.openxmlformats.org/drawingml/2006/table">
            <a:tbl>
              <a:tblPr>
                <a:noFill/>
                <a:tableStyleId>{435D5E36-DA76-4360-9B1E-7AB6C5ABB1D6}</a:tableStyleId>
              </a:tblPr>
              <a:tblGrid>
                <a:gridCol w="3711925"/>
                <a:gridCol w="1974325"/>
              </a:tblGrid>
              <a:tr h="717875">
                <a:tc>
                  <a:txBody>
                    <a:bodyPr/>
                    <a:lstStyle/>
                    <a:p>
                      <a:pPr indent="0" lvl="0" marL="0" rtl="0" algn="l">
                        <a:spcBef>
                          <a:spcPts val="0"/>
                        </a:spcBef>
                        <a:spcAft>
                          <a:spcPts val="0"/>
                        </a:spcAft>
                        <a:buNone/>
                      </a:pPr>
                      <a:r>
                        <a:rPr b="1" lang="en-US" sz="2000">
                          <a:latin typeface="Century Gothic"/>
                          <a:ea typeface="Century Gothic"/>
                          <a:cs typeface="Century Gothic"/>
                          <a:sym typeface="Century Gothic"/>
                        </a:rPr>
                        <a:t>column type</a:t>
                      </a:r>
                      <a:endParaRPr b="1" sz="20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US" sz="2000">
                          <a:latin typeface="Century Gothic"/>
                          <a:ea typeface="Century Gothic"/>
                          <a:cs typeface="Century Gothic"/>
                          <a:sym typeface="Century Gothic"/>
                        </a:rPr>
                        <a:t>No of columns</a:t>
                      </a:r>
                      <a:endParaRPr b="1" sz="2000">
                        <a:latin typeface="Century Gothic"/>
                        <a:ea typeface="Century Gothic"/>
                        <a:cs typeface="Century Gothic"/>
                        <a:sym typeface="Century Gothic"/>
                      </a:endParaRPr>
                    </a:p>
                  </a:txBody>
                  <a:tcPr marT="91425" marB="91425" marR="91425" marL="91425"/>
                </a:tc>
              </a:tr>
              <a:tr h="583275">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Numeric columns</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3</a:t>
                      </a:r>
                      <a:endParaRPr sz="1800">
                        <a:latin typeface="Century Gothic"/>
                        <a:ea typeface="Century Gothic"/>
                        <a:cs typeface="Century Gothic"/>
                        <a:sym typeface="Century Gothic"/>
                      </a:endParaRPr>
                    </a:p>
                  </a:txBody>
                  <a:tcPr marT="91425" marB="91425" marR="91425" marL="91425"/>
                </a:tc>
              </a:tr>
              <a:tr h="560875">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Boolean columns</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5</a:t>
                      </a:r>
                      <a:endParaRPr sz="1800">
                        <a:latin typeface="Century Gothic"/>
                        <a:ea typeface="Century Gothic"/>
                        <a:cs typeface="Century Gothic"/>
                        <a:sym typeface="Century Gothic"/>
                      </a:endParaRPr>
                    </a:p>
                  </a:txBody>
                  <a:tcPr marT="91425" marB="91425" marR="91425" marL="91425"/>
                </a:tc>
              </a:tr>
              <a:tr h="560875">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Categorical columns</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23</a:t>
                      </a:r>
                      <a:endParaRPr sz="1800">
                        <a:latin typeface="Century Gothic"/>
                        <a:ea typeface="Century Gothic"/>
                        <a:cs typeface="Century Gothic"/>
                        <a:sym typeface="Century Gothic"/>
                      </a:endParaRPr>
                    </a:p>
                  </a:txBody>
                  <a:tcPr marT="91425" marB="91425" marR="91425" marL="91425"/>
                </a:tc>
              </a:tr>
              <a:tr h="560875">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Datetime columns</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5</a:t>
                      </a:r>
                      <a:endParaRPr sz="1800">
                        <a:latin typeface="Century Gothic"/>
                        <a:ea typeface="Century Gothic"/>
                        <a:cs typeface="Century Gothic"/>
                        <a:sym typeface="Century Gothic"/>
                      </a:endParaRPr>
                    </a:p>
                  </a:txBody>
                  <a:tcPr marT="91425" marB="91425" marR="91425" marL="91425"/>
                </a:tc>
              </a:tr>
              <a:tr h="560875">
                <a:tc>
                  <a:txBody>
                    <a:bodyPr/>
                    <a:lstStyle/>
                    <a:p>
                      <a:pPr indent="0" lvl="0" marL="0" rtl="0" algn="l">
                        <a:spcBef>
                          <a:spcPts val="0"/>
                        </a:spcBef>
                        <a:spcAft>
                          <a:spcPts val="0"/>
                        </a:spcAft>
                        <a:buNone/>
                      </a:pPr>
                      <a:r>
                        <a:rPr b="1" lang="en-US" sz="1800">
                          <a:latin typeface="Century Gothic"/>
                          <a:ea typeface="Century Gothic"/>
                          <a:cs typeface="Century Gothic"/>
                          <a:sym typeface="Century Gothic"/>
                        </a:rPr>
                        <a:t>Total</a:t>
                      </a:r>
                      <a:endParaRPr b="1"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US" sz="1800">
                          <a:latin typeface="Century Gothic"/>
                          <a:ea typeface="Century Gothic"/>
                          <a:cs typeface="Century Gothic"/>
                          <a:sym typeface="Century Gothic"/>
                        </a:rPr>
                        <a:t>36</a:t>
                      </a:r>
                      <a:endParaRPr b="1" sz="1800">
                        <a:latin typeface="Century Gothic"/>
                        <a:ea typeface="Century Gothic"/>
                        <a:cs typeface="Century Gothic"/>
                        <a:sym typeface="Century Gothic"/>
                      </a:endParaRPr>
                    </a:p>
                  </a:txBody>
                  <a:tcPr marT="91425" marB="91425" marR="91425" marL="91425"/>
                </a:tc>
              </a:tr>
            </a:tbl>
          </a:graphicData>
        </a:graphic>
      </p:graphicFrame>
      <p:sp>
        <p:nvSpPr>
          <p:cNvPr id="218" name="Google Shape;218;p35"/>
          <p:cNvSpPr txBox="1"/>
          <p:nvPr/>
        </p:nvSpPr>
        <p:spPr>
          <a:xfrm>
            <a:off x="0" y="0"/>
            <a:ext cx="8503149" cy="8585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76"/>
              </a:buClr>
              <a:buSzPts val="2800"/>
              <a:buFont typeface="Arial"/>
              <a:buNone/>
            </a:pPr>
            <a:r>
              <a:rPr b="1" i="0" lang="en-US" sz="2800" u="none" cap="none" strike="noStrike">
                <a:solidFill>
                  <a:srgbClr val="002776"/>
                </a:solidFill>
                <a:latin typeface="Arial"/>
                <a:ea typeface="Arial"/>
                <a:cs typeface="Arial"/>
                <a:sym typeface="Arial"/>
              </a:rPr>
              <a:t>Exploratory Data Analysis (EDA)</a:t>
            </a:r>
            <a:endParaRPr b="0" i="0" sz="1400" u="none" cap="none" strike="noStrike">
              <a:solidFill>
                <a:srgbClr val="000000"/>
              </a:solidFill>
              <a:latin typeface="Arial"/>
              <a:ea typeface="Arial"/>
              <a:cs typeface="Arial"/>
              <a:sym typeface="Arial"/>
            </a:endParaRPr>
          </a:p>
        </p:txBody>
      </p:sp>
      <p:pic>
        <p:nvPicPr>
          <p:cNvPr id="219" name="Google Shape;219;p35"/>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220" name="Google Shape;220;p35"/>
          <p:cNvSpPr txBox="1"/>
          <p:nvPr/>
        </p:nvSpPr>
        <p:spPr>
          <a:xfrm>
            <a:off x="422050" y="858525"/>
            <a:ext cx="7349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Dataset details:</a:t>
            </a:r>
            <a:endParaRPr b="1"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The dataset has  141712 records, 36 columns with ‘impact’ column as </a:t>
            </a:r>
            <a:r>
              <a:rPr b="1" lang="en-US" sz="2000">
                <a:latin typeface="Century Gothic"/>
                <a:ea typeface="Century Gothic"/>
                <a:cs typeface="Century Gothic"/>
                <a:sym typeface="Century Gothic"/>
              </a:rPr>
              <a:t>target</a:t>
            </a:r>
            <a:r>
              <a:rPr lang="en-US" sz="2000">
                <a:latin typeface="Century Gothic"/>
                <a:ea typeface="Century Gothic"/>
                <a:cs typeface="Century Gothic"/>
                <a:sym typeface="Century Gothic"/>
              </a:rPr>
              <a:t>.</a:t>
            </a:r>
            <a:endParaRPr sz="20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36"/>
          <p:cNvSpPr/>
          <p:nvPr/>
        </p:nvSpPr>
        <p:spPr>
          <a:xfrm>
            <a:off x="362550" y="382050"/>
            <a:ext cx="7938300" cy="288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Null values:</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Null values recorded as ‘?’ (mostly) and ‘-100’.</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Columns with more than 98% missing values: 'cmdb_ci', 'problem_id', 'rfc', 'vendor', 'caused_by'.</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‘sys_created_by’ and ‘sys_created_at’ have 37% null values.</a:t>
            </a:r>
            <a:endParaRPr sz="2000">
              <a:latin typeface="Century Gothic"/>
              <a:ea typeface="Century Gothic"/>
              <a:cs typeface="Century Gothic"/>
              <a:sym typeface="Century Gothic"/>
            </a:endParaRPr>
          </a:p>
        </p:txBody>
      </p:sp>
      <p:pic>
        <p:nvPicPr>
          <p:cNvPr id="228" name="Google Shape;228;p36"/>
          <p:cNvPicPr preferRelativeResize="0"/>
          <p:nvPr/>
        </p:nvPicPr>
        <p:blipFill>
          <a:blip r:embed="rId3">
            <a:alphaModFix/>
          </a:blip>
          <a:stretch>
            <a:fillRect/>
          </a:stretch>
        </p:blipFill>
        <p:spPr>
          <a:xfrm>
            <a:off x="2158275" y="2747700"/>
            <a:ext cx="4597351" cy="4110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aphicFrame>
        <p:nvGraphicFramePr>
          <p:cNvPr id="235" name="Google Shape;235;p37"/>
          <p:cNvGraphicFramePr/>
          <p:nvPr/>
        </p:nvGraphicFramePr>
        <p:xfrm>
          <a:off x="1179450" y="566400"/>
          <a:ext cx="3000000" cy="3000000"/>
        </p:xfrm>
        <a:graphic>
          <a:graphicData uri="http://schemas.openxmlformats.org/drawingml/2006/table">
            <a:tbl>
              <a:tblPr>
                <a:noFill/>
                <a:tableStyleId>{435D5E36-DA76-4360-9B1E-7AB6C5ABB1D6}</a:tableStyleId>
              </a:tblPr>
              <a:tblGrid>
                <a:gridCol w="2132625"/>
                <a:gridCol w="2132625"/>
                <a:gridCol w="2132625"/>
              </a:tblGrid>
              <a:tr h="485675">
                <a:tc>
                  <a:txBody>
                    <a:bodyPr/>
                    <a:lstStyle/>
                    <a:p>
                      <a:pPr indent="0" lvl="0" marL="0" rtl="0" algn="l">
                        <a:spcBef>
                          <a:spcPts val="0"/>
                        </a:spcBef>
                        <a:spcAft>
                          <a:spcPts val="0"/>
                        </a:spcAft>
                        <a:buNone/>
                      </a:pPr>
                      <a:r>
                        <a:rPr b="1" lang="en-US" sz="1600">
                          <a:latin typeface="Century Gothic"/>
                          <a:ea typeface="Century Gothic"/>
                          <a:cs typeface="Century Gothic"/>
                          <a:sym typeface="Century Gothic"/>
                        </a:rPr>
                        <a:t>col_name</a:t>
                      </a:r>
                      <a:endParaRPr b="1" sz="16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US" sz="1600">
                          <a:latin typeface="Century Gothic"/>
                          <a:ea typeface="Century Gothic"/>
                          <a:cs typeface="Century Gothic"/>
                          <a:sym typeface="Century Gothic"/>
                        </a:rPr>
                        <a:t>null_vals</a:t>
                      </a:r>
                      <a:endParaRPr b="1" sz="16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US" sz="1600">
                          <a:latin typeface="Century Gothic"/>
                          <a:ea typeface="Century Gothic"/>
                          <a:cs typeface="Century Gothic"/>
                          <a:sym typeface="Century Gothic"/>
                        </a:rPr>
                        <a:t>% percentage  of null vals</a:t>
                      </a:r>
                      <a:endParaRPr b="1"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opened_by</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4835</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sys_created_by</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53076</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37</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sys_created_at</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53076</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37</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u_symptom</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32964</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23</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cmdb_ci</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141267</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100</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assignment_group</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14213</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10</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assigned_to</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27496</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19</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problem_id</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139417</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98</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rfc</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140721</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99</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vendor</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141468</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100</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caused_by</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141689</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100</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closed_code</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714</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resolved_at</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3141</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2</a:t>
                      </a:r>
                      <a:endParaRPr sz="1600">
                        <a:latin typeface="Century Gothic"/>
                        <a:ea typeface="Century Gothic"/>
                        <a:cs typeface="Century Gothic"/>
                        <a:sym typeface="Century Gothic"/>
                      </a:endParaRPr>
                    </a:p>
                  </a:txBody>
                  <a:tcPr marT="91425" marB="91425" marR="91425" marL="91425"/>
                </a:tc>
              </a:tr>
            </a:tbl>
          </a:graphicData>
        </a:graphic>
      </p:graphicFrame>
      <p:sp>
        <p:nvSpPr>
          <p:cNvPr id="236" name="Google Shape;236;p37"/>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entury Gothic"/>
                <a:ea typeface="Century Gothic"/>
                <a:cs typeface="Century Gothic"/>
                <a:sym typeface="Century Gothic"/>
              </a:rPr>
              <a:t>Null values by column: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2" y="1123855"/>
            <a:ext cx="3960900" cy="151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38"/>
          <p:cNvSpPr txBox="1"/>
          <p:nvPr>
            <p:ph idx="1" type="body"/>
          </p:nvPr>
        </p:nvSpPr>
        <p:spPr>
          <a:xfrm>
            <a:off x="651750" y="395854"/>
            <a:ext cx="7130400" cy="10815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b="1" lang="en-US">
                <a:solidFill>
                  <a:schemeClr val="dk1"/>
                </a:solidFill>
              </a:rPr>
              <a:t>Unique values:</a:t>
            </a:r>
            <a:endParaRPr b="1">
              <a:solidFill>
                <a:schemeClr val="dk1"/>
              </a:solidFill>
            </a:endParaRPr>
          </a:p>
          <a:p>
            <a:pPr indent="-342900" lvl="0" marL="457200" rtl="0" algn="l">
              <a:spcBef>
                <a:spcPts val="2000"/>
              </a:spcBef>
              <a:spcAft>
                <a:spcPts val="0"/>
              </a:spcAft>
              <a:buClr>
                <a:schemeClr val="dk1"/>
              </a:buClr>
              <a:buSzPts val="1800"/>
              <a:buFont typeface="Century Gothic"/>
              <a:buChar char="●"/>
            </a:pPr>
            <a:r>
              <a:rPr lang="en-US" sz="1800">
                <a:solidFill>
                  <a:schemeClr val="dk1"/>
                </a:solidFill>
              </a:rPr>
              <a:t>Mix of high and low cardinality columns.</a:t>
            </a:r>
            <a:endParaRPr sz="1800">
              <a:solidFill>
                <a:schemeClr val="dk1"/>
              </a:solidFill>
            </a:endParaRPr>
          </a:p>
          <a:p>
            <a:pPr indent="0" lvl="0" marL="0" rtl="0" algn="l">
              <a:spcBef>
                <a:spcPts val="2000"/>
              </a:spcBef>
              <a:spcAft>
                <a:spcPts val="0"/>
              </a:spcAft>
              <a:buNone/>
            </a:pPr>
            <a:r>
              <a:t/>
            </a:r>
            <a:endParaRPr b="1">
              <a:solidFill>
                <a:schemeClr val="dk1"/>
              </a:solidFill>
            </a:endParaRPr>
          </a:p>
        </p:txBody>
      </p:sp>
      <p:pic>
        <p:nvPicPr>
          <p:cNvPr id="244" name="Google Shape;244;p38"/>
          <p:cNvPicPr preferRelativeResize="0"/>
          <p:nvPr/>
        </p:nvPicPr>
        <p:blipFill>
          <a:blip r:embed="rId3">
            <a:alphaModFix/>
          </a:blip>
          <a:stretch>
            <a:fillRect/>
          </a:stretch>
        </p:blipFill>
        <p:spPr>
          <a:xfrm>
            <a:off x="651750" y="1970375"/>
            <a:ext cx="3799050" cy="3589450"/>
          </a:xfrm>
          <a:prstGeom prst="rect">
            <a:avLst/>
          </a:prstGeom>
          <a:noFill/>
          <a:ln>
            <a:noFill/>
          </a:ln>
        </p:spPr>
      </p:pic>
      <p:pic>
        <p:nvPicPr>
          <p:cNvPr id="245" name="Google Shape;245;p38"/>
          <p:cNvPicPr preferRelativeResize="0"/>
          <p:nvPr/>
        </p:nvPicPr>
        <p:blipFill>
          <a:blip r:embed="rId4">
            <a:alphaModFix/>
          </a:blip>
          <a:stretch>
            <a:fillRect/>
          </a:stretch>
        </p:blipFill>
        <p:spPr>
          <a:xfrm>
            <a:off x="4691300" y="1970375"/>
            <a:ext cx="3230505" cy="3589450"/>
          </a:xfrm>
          <a:prstGeom prst="rect">
            <a:avLst/>
          </a:prstGeom>
          <a:noFill/>
          <a:ln>
            <a:noFill/>
          </a:ln>
        </p:spPr>
      </p:pic>
      <p:sp>
        <p:nvSpPr>
          <p:cNvPr id="246" name="Google Shape;246;p38"/>
          <p:cNvSpPr txBox="1"/>
          <p:nvPr/>
        </p:nvSpPr>
        <p:spPr>
          <a:xfrm>
            <a:off x="1141575" y="1477325"/>
            <a:ext cx="28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7" name="Google Shape;247;p38"/>
          <p:cNvSpPr txBox="1"/>
          <p:nvPr/>
        </p:nvSpPr>
        <p:spPr>
          <a:xfrm>
            <a:off x="1053650" y="1478825"/>
            <a:ext cx="281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entury Gothic"/>
                <a:ea typeface="Century Gothic"/>
                <a:cs typeface="Century Gothic"/>
                <a:sym typeface="Century Gothic"/>
              </a:rPr>
              <a:t>Unique values &lt; 100</a:t>
            </a:r>
            <a:endParaRPr sz="1800">
              <a:latin typeface="Century Gothic"/>
              <a:ea typeface="Century Gothic"/>
              <a:cs typeface="Century Gothic"/>
              <a:sym typeface="Century Gothic"/>
            </a:endParaRPr>
          </a:p>
        </p:txBody>
      </p:sp>
      <p:sp>
        <p:nvSpPr>
          <p:cNvPr id="248" name="Google Shape;248;p38"/>
          <p:cNvSpPr txBox="1"/>
          <p:nvPr/>
        </p:nvSpPr>
        <p:spPr>
          <a:xfrm>
            <a:off x="5077300" y="1477325"/>
            <a:ext cx="245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entury Gothic"/>
                <a:ea typeface="Century Gothic"/>
                <a:cs typeface="Century Gothic"/>
                <a:sym typeface="Century Gothic"/>
              </a:rPr>
              <a:t>Unique values &gt; 100</a:t>
            </a:r>
            <a:endParaRPr sz="18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